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3" r:id="rId1"/>
  </p:sldMasterIdLst>
  <p:notesMasterIdLst>
    <p:notesMasterId r:id="rId13"/>
  </p:notesMasterIdLst>
  <p:sldIdLst>
    <p:sldId id="256" r:id="rId2"/>
    <p:sldId id="257" r:id="rId3"/>
    <p:sldId id="258" r:id="rId4"/>
    <p:sldId id="261" r:id="rId5"/>
    <p:sldId id="288" r:id="rId6"/>
    <p:sldId id="289" r:id="rId7"/>
    <p:sldId id="264" r:id="rId8"/>
    <p:sldId id="284" r:id="rId9"/>
    <p:sldId id="285" r:id="rId10"/>
    <p:sldId id="290" r:id="rId11"/>
    <p:sldId id="287" r:id="rId12"/>
  </p:sldIdLst>
  <p:sldSz cx="9144000" cy="5143500" type="screen16x9"/>
  <p:notesSz cx="6858000" cy="99472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14F5C7-5976-4489-82E5-338037D4A984}">
  <a:tblStyle styleId="{5914F5C7-5976-4489-82E5-338037D4A984}"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306" y="3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1" y="4724956"/>
            <a:ext cx="5486399" cy="44762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19032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9011AE-2870-40EA-B41D-824AAFFA1EFB}" type="datetimeFigureOut">
              <a:rPr lang="en-US" smtClean="0"/>
              <a:pPr/>
              <a:t>8/16/2018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08EB5073-7E30-47C7-B108-EC447A0C9969}" type="slidenum">
              <a:rPr lang="en-US" smtClean="0"/>
              <a:pPr/>
              <a:t>‹#›</a:t>
            </a:fld>
            <a:endParaRPr lang="en-US"/>
          </a:p>
        </p:txBody>
      </p:sp>
      <p:sp>
        <p:nvSpPr>
          <p:cNvPr id="8" name="Title 7"/>
          <p:cNvSpPr>
            <a:spLocks noGrp="1"/>
          </p:cNvSpPr>
          <p:nvPr>
            <p:ph type="ctrTitle"/>
          </p:nvPr>
        </p:nvSpPr>
        <p:spPr>
          <a:xfrm>
            <a:off x="685800" y="285750"/>
            <a:ext cx="7772400" cy="131445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011AE-2870-40EA-B41D-824AAFFA1EFB}"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B5073-7E30-47C7-B108-EC447A0C99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2257426"/>
            <a:ext cx="457200" cy="330994"/>
          </a:xfrm>
        </p:spPr>
        <p:txBody>
          <a:bodyPr/>
          <a:lstStyle/>
          <a:p>
            <a:fld id="{08EB5073-7E30-47C7-B108-EC447A0C9969}" type="slidenum">
              <a:rPr lang="en-US" smtClean="0"/>
              <a:pPr/>
              <a:t>‹#›</a:t>
            </a:fld>
            <a:endParaRPr lang="en-US"/>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011AE-2870-40EA-B41D-824AAFFA1EFB}"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228601"/>
            <a:ext cx="1447800" cy="4388644"/>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11" name="Shape 11"/>
          <p:cNvSpPr txBox="1">
            <a:spLocks noGrp="1"/>
          </p:cNvSpPr>
          <p:nvPr>
            <p:ph type="ctrTitle"/>
          </p:nvPr>
        </p:nvSpPr>
        <p:spPr>
          <a:xfrm>
            <a:off x="648300" y="3404550"/>
            <a:ext cx="3530700" cy="11819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sp>
        <p:nvSpPr>
          <p:cNvPr id="39" name="Shape 39"/>
          <p:cNvSpPr txBox="1">
            <a:spLocks noGrp="1"/>
          </p:cNvSpPr>
          <p:nvPr>
            <p:ph type="title"/>
          </p:nvPr>
        </p:nvSpPr>
        <p:spPr>
          <a:xfrm>
            <a:off x="841000" y="1884100"/>
            <a:ext cx="4801499" cy="409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841000" y="2492425"/>
            <a:ext cx="2671800" cy="2433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txBox="1">
            <a:spLocks noGrp="1"/>
          </p:cNvSpPr>
          <p:nvPr>
            <p:ph type="body" idx="2"/>
          </p:nvPr>
        </p:nvSpPr>
        <p:spPr>
          <a:xfrm>
            <a:off x="3673842" y="2492425"/>
            <a:ext cx="2671800" cy="2433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4" name="Shape 34"/>
          <p:cNvSpPr txBox="1">
            <a:spLocks noGrp="1"/>
          </p:cNvSpPr>
          <p:nvPr>
            <p:ph type="title"/>
          </p:nvPr>
        </p:nvSpPr>
        <p:spPr>
          <a:xfrm>
            <a:off x="838350" y="1807900"/>
            <a:ext cx="5324100" cy="485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838250" y="2419350"/>
            <a:ext cx="5324100" cy="2255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2"/>
        <p:cNvGrpSpPr/>
        <p:nvPr/>
      </p:nvGrpSpPr>
      <p:grpSpPr>
        <a:xfrm>
          <a:off x="0" y="0"/>
          <a:ext cx="0" cy="0"/>
          <a:chOff x="0" y="0"/>
          <a:chExt cx="0" cy="0"/>
        </a:xfrm>
      </p:grpSpPr>
      <p:sp>
        <p:nvSpPr>
          <p:cNvPr id="45" name="Shape 45"/>
          <p:cNvSpPr txBox="1">
            <a:spLocks noGrp="1"/>
          </p:cNvSpPr>
          <p:nvPr>
            <p:ph type="title"/>
          </p:nvPr>
        </p:nvSpPr>
        <p:spPr>
          <a:xfrm>
            <a:off x="841000" y="1884100"/>
            <a:ext cx="4801499" cy="4095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841000" y="2515375"/>
            <a:ext cx="1988699" cy="24104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7" name="Shape 47"/>
          <p:cNvSpPr txBox="1">
            <a:spLocks noGrp="1"/>
          </p:cNvSpPr>
          <p:nvPr>
            <p:ph type="body" idx="2"/>
          </p:nvPr>
        </p:nvSpPr>
        <p:spPr>
          <a:xfrm>
            <a:off x="2931574" y="2515375"/>
            <a:ext cx="1988699" cy="24104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8" name="Shape 48"/>
          <p:cNvSpPr txBox="1">
            <a:spLocks noGrp="1"/>
          </p:cNvSpPr>
          <p:nvPr>
            <p:ph type="body" idx="3"/>
          </p:nvPr>
        </p:nvSpPr>
        <p:spPr>
          <a:xfrm>
            <a:off x="5022149" y="2515375"/>
            <a:ext cx="1988699" cy="24104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9011AE-2870-40EA-B41D-824AAFFA1EFB}"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769779"/>
            <a:ext cx="457200" cy="330994"/>
          </a:xfrm>
        </p:spPr>
        <p:txBody>
          <a:bodyPr/>
          <a:lstStyle/>
          <a:p>
            <a:fld id="{08EB5073-7E30-47C7-B108-EC447A0C9969}" type="slidenum">
              <a:rPr lang="en-US" smtClean="0"/>
              <a:pPr/>
              <a:t>‹#›</a:t>
            </a:fld>
            <a:endParaRPr lang="en-US"/>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89011AE-2870-40EA-B41D-824AAFFA1EFB}" type="datetimeFigureOut">
              <a:rPr lang="en-US" smtClean="0"/>
              <a:pPr/>
              <a:t>8/16/2018</a:t>
            </a:fld>
            <a:endParaRPr lang="en-US"/>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1649588"/>
            <a:ext cx="457200" cy="330994"/>
          </a:xfrm>
        </p:spPr>
        <p:txBody>
          <a:bodyPr/>
          <a:lstStyle>
            <a:lvl1pPr>
              <a:defRPr>
                <a:solidFill>
                  <a:schemeClr val="accent3">
                    <a:shade val="75000"/>
                  </a:schemeClr>
                </a:solidFill>
              </a:defRPr>
            </a:lvl1pPr>
          </a:lstStyle>
          <a:p>
            <a:fld id="{08EB5073-7E30-47C7-B108-EC447A0C9969}" type="slidenum">
              <a:rPr lang="en-US" smtClean="0"/>
              <a:pPr/>
              <a:t>‹#›</a:t>
            </a:fld>
            <a:endParaRPr lang="en-US"/>
          </a:p>
        </p:txBody>
      </p:sp>
      <p:sp>
        <p:nvSpPr>
          <p:cNvPr id="2" name="Title 1"/>
          <p:cNvSpPr>
            <a:spLocks noGrp="1"/>
          </p:cNvSpPr>
          <p:nvPr>
            <p:ph type="title"/>
          </p:nvPr>
        </p:nvSpPr>
        <p:spPr>
          <a:xfrm>
            <a:off x="722313" y="400050"/>
            <a:ext cx="7772400" cy="1143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4807458"/>
            <a:ext cx="3044952" cy="274320"/>
          </a:xfrm>
        </p:spPr>
        <p:txBody>
          <a:bodyPr/>
          <a:lstStyle/>
          <a:p>
            <a:fld id="{F89011AE-2870-40EA-B41D-824AAFFA1EFB}"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B5073-7E30-47C7-B108-EC447A0C9969}" type="slidenum">
              <a:rPr lang="en-US" smtClean="0"/>
              <a:pPr/>
              <a:t>‹#›</a:t>
            </a:fld>
            <a:endParaRPr lang="en-US"/>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9011AE-2870-40EA-B41D-824AAFFA1EFB}" type="datetimeFigureOut">
              <a:rPr lang="en-US" smtClean="0"/>
              <a:pPr/>
              <a:t>8/16/2018</a:t>
            </a:fld>
            <a:endParaRPr lang="en-US"/>
          </a:p>
        </p:txBody>
      </p:sp>
      <p:sp>
        <p:nvSpPr>
          <p:cNvPr id="8" name="Footer Placeholder 7"/>
          <p:cNvSpPr>
            <a:spLocks noGrp="1"/>
          </p:cNvSpPr>
          <p:nvPr>
            <p:ph type="ftr" sz="quarter" idx="11"/>
          </p:nvPr>
        </p:nvSpPr>
        <p:spPr>
          <a:xfrm>
            <a:off x="304800" y="4807458"/>
            <a:ext cx="3581400" cy="274320"/>
          </a:xfrm>
        </p:spPr>
        <p:txBody>
          <a:bodyPr/>
          <a:lstStyle/>
          <a:p>
            <a:endParaRPr lang="en-US"/>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781812"/>
            <a:ext cx="457200" cy="330994"/>
          </a:xfrm>
        </p:spPr>
        <p:txBody>
          <a:bodyPr/>
          <a:lstStyle>
            <a:lvl1pPr algn="ctr">
              <a:defRPr/>
            </a:lvl1pPr>
          </a:lstStyle>
          <a:p>
            <a:fld id="{08EB5073-7E30-47C7-B108-EC447A0C996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9011AE-2870-40EA-B41D-824AAFFA1EFB}"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777015"/>
            <a:ext cx="457200" cy="330994"/>
          </a:xfrm>
        </p:spPr>
        <p:txBody>
          <a:bodyPr/>
          <a:lstStyle/>
          <a:p>
            <a:fld id="{08EB5073-7E30-47C7-B108-EC447A0C996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9011AE-2870-40EA-B41D-824AAFFA1EFB}"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08EB5073-7E30-47C7-B108-EC447A0C99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685800"/>
            <a:ext cx="2362200" cy="74295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34554"/>
            <a:ext cx="457200" cy="330994"/>
          </a:xfrm>
        </p:spPr>
        <p:txBody>
          <a:bodyPr/>
          <a:lstStyle>
            <a:lvl1pPr>
              <a:defRPr>
                <a:solidFill>
                  <a:schemeClr val="accent3">
                    <a:shade val="75000"/>
                  </a:schemeClr>
                </a:solidFill>
              </a:defRPr>
            </a:lvl1pPr>
          </a:lstStyle>
          <a:p>
            <a:fld id="{08EB5073-7E30-47C7-B108-EC447A0C9969}" type="slidenum">
              <a:rPr lang="en-US" smtClean="0"/>
              <a:pPr/>
              <a:t>‹#›</a:t>
            </a:fld>
            <a:endParaRPr lang="en-US"/>
          </a:p>
        </p:txBody>
      </p:sp>
      <p:sp>
        <p:nvSpPr>
          <p:cNvPr id="21" name="Rectangle 20"/>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9011AE-2870-40EA-B41D-824AAFFA1EFB}" type="datetimeFigureOut">
              <a:rPr lang="en-US" smtClean="0"/>
              <a:pPr/>
              <a:t>8/16/2018</a:t>
            </a:fld>
            <a:endParaRPr lang="en-US"/>
          </a:p>
        </p:txBody>
      </p:sp>
      <p:sp>
        <p:nvSpPr>
          <p:cNvPr id="6" name="Footer Placeholder 5"/>
          <p:cNvSpPr>
            <a:spLocks noGrp="1"/>
          </p:cNvSpPr>
          <p:nvPr>
            <p:ph type="ftr" sz="quarter" idx="11"/>
          </p:nvPr>
        </p:nvSpPr>
        <p:spPr>
          <a:xfrm>
            <a:off x="301752" y="4808136"/>
            <a:ext cx="3383280" cy="27432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34554"/>
            <a:ext cx="457200" cy="330994"/>
          </a:xfrm>
        </p:spPr>
        <p:txBody>
          <a:bodyPr/>
          <a:lstStyle/>
          <a:p>
            <a:fld id="{08EB5073-7E30-47C7-B108-EC447A0C9969}" type="slidenum">
              <a:rPr lang="en-US" smtClean="0"/>
              <a:pPr/>
              <a:t>‹#›</a:t>
            </a:fld>
            <a:endParaRPr lang="en-US"/>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457200"/>
            <a:ext cx="5867400" cy="32004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4803738"/>
            <a:ext cx="3044952" cy="274320"/>
          </a:xfrm>
        </p:spPr>
        <p:txBody>
          <a:bodyPr/>
          <a:lstStyle/>
          <a:p>
            <a:fld id="{F89011AE-2870-40EA-B41D-824AAFFA1EFB}" type="datetimeFigureOut">
              <a:rPr lang="en-US" smtClean="0"/>
              <a:pPr/>
              <a:t>8/16/2018</a:t>
            </a:fld>
            <a:endParaRPr lang="en-US"/>
          </a:p>
        </p:txBody>
      </p:sp>
      <p:sp>
        <p:nvSpPr>
          <p:cNvPr id="6" name="Footer Placeholder 5"/>
          <p:cNvSpPr>
            <a:spLocks noGrp="1"/>
          </p:cNvSpPr>
          <p:nvPr>
            <p:ph type="ftr" sz="quarter" idx="11"/>
          </p:nvPr>
        </p:nvSpPr>
        <p:spPr>
          <a:xfrm>
            <a:off x="301752" y="4808136"/>
            <a:ext cx="3584448" cy="274320"/>
          </a:xfrm>
        </p:spPr>
        <p:txBody>
          <a:bodyPr/>
          <a:lstStyle/>
          <a:p>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4803738"/>
            <a:ext cx="3044952" cy="274320"/>
          </a:xfrm>
          <a:prstGeom prst="rect">
            <a:avLst/>
          </a:prstGeom>
        </p:spPr>
        <p:txBody>
          <a:bodyPr vert="horz"/>
          <a:lstStyle>
            <a:lvl1pPr algn="r" eaLnBrk="1" latinLnBrk="0" hangingPunct="1">
              <a:defRPr kumimoji="0" sz="1400">
                <a:solidFill>
                  <a:srgbClr val="FFFFFF"/>
                </a:solidFill>
              </a:defRPr>
            </a:lvl1pPr>
          </a:lstStyle>
          <a:p>
            <a:fld id="{F89011AE-2870-40EA-B41D-824AAFFA1EFB}" type="datetimeFigureOut">
              <a:rPr lang="en-US" smtClean="0"/>
              <a:pPr/>
              <a:t>8/16/2018</a:t>
            </a:fld>
            <a:endParaRPr lang="en-US"/>
          </a:p>
        </p:txBody>
      </p:sp>
      <p:sp>
        <p:nvSpPr>
          <p:cNvPr id="3" name="Footer Placeholder 2"/>
          <p:cNvSpPr>
            <a:spLocks noGrp="1"/>
          </p:cNvSpPr>
          <p:nvPr>
            <p:ph type="ftr" sz="quarter" idx="3"/>
          </p:nvPr>
        </p:nvSpPr>
        <p:spPr>
          <a:xfrm>
            <a:off x="304800" y="4808136"/>
            <a:ext cx="3581400" cy="27432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EB5073-7E30-47C7-B108-EC447A0C9969}" type="slidenum">
              <a:rPr lang="en-US" smtClean="0"/>
              <a:pPr/>
              <a:t>‹#›</a:t>
            </a:fld>
            <a:endParaRPr lang="en-US"/>
          </a:p>
        </p:txBody>
      </p:sp>
      <p:sp>
        <p:nvSpPr>
          <p:cNvPr id="22" name="Title Placeholder 21"/>
          <p:cNvSpPr>
            <a:spLocks noGrp="1"/>
          </p:cNvSpPr>
          <p:nvPr>
            <p:ph type="title"/>
          </p:nvPr>
        </p:nvSpPr>
        <p:spPr>
          <a:xfrm>
            <a:off x="301752" y="171450"/>
            <a:ext cx="8534400" cy="569214"/>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143000"/>
            <a:ext cx="8534400" cy="344957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mailto:madhavs@vmlegalassociates.com" TargetMode="External"/><Relationship Id="rId1" Type="http://schemas.openxmlformats.org/officeDocument/2006/relationships/slideLayout" Target="../slideLayouts/slideLayout7.xml"/><Relationship Id="rId4" Type="http://schemas.openxmlformats.org/officeDocument/2006/relationships/hyperlink" Target="http://www.vmlegalassociate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idx="4294967295"/>
          </p:nvPr>
        </p:nvSpPr>
        <p:spPr>
          <a:xfrm>
            <a:off x="395536" y="2499742"/>
            <a:ext cx="8352928" cy="1164769"/>
          </a:xfrm>
          <a:prstGeom prst="rect">
            <a:avLst/>
          </a:prstGeom>
        </p:spPr>
        <p:txBody>
          <a:bodyPr lIns="91425" tIns="91425" rIns="91425" bIns="91425" anchor="b" anchorCtr="0">
            <a:normAutofit fontScale="90000"/>
          </a:bodyPr>
          <a:lstStyle/>
          <a:p>
            <a:r>
              <a:rPr lang="en" sz="4000" dirty="0" smtClean="0">
                <a:solidFill>
                  <a:schemeClr val="tx1">
                    <a:lumMod val="50000"/>
                    <a:lumOff val="50000"/>
                  </a:schemeClr>
                </a:solidFill>
                <a:latin typeface="Agency FB" pitchFamily="34" charset="0"/>
              </a:rPr>
              <a:t/>
            </a:r>
            <a:br>
              <a:rPr lang="en" sz="4000" dirty="0" smtClean="0">
                <a:solidFill>
                  <a:schemeClr val="tx1">
                    <a:lumMod val="50000"/>
                    <a:lumOff val="50000"/>
                  </a:schemeClr>
                </a:solidFill>
                <a:latin typeface="Agency FB" pitchFamily="34" charset="0"/>
              </a:rPr>
            </a:br>
            <a:r>
              <a:rPr lang="en" altLang="en-US" sz="5300" dirty="0" smtClean="0">
                <a:solidFill>
                  <a:schemeClr val="tx1">
                    <a:lumMod val="75000"/>
                    <a:lumOff val="25000"/>
                  </a:schemeClr>
                </a:solidFill>
                <a:latin typeface="Estrangelo Edessa" panose="03080600000000000000" pitchFamily="66" charset="0"/>
                <a:ea typeface="Arial"/>
                <a:cs typeface="Estrangelo Edessa" panose="03080600000000000000" pitchFamily="66" charset="0"/>
                <a:sym typeface="Arial"/>
              </a:rPr>
              <a:t>V &amp; M </a:t>
            </a:r>
            <a:r>
              <a:rPr lang="en" altLang="en-US" sz="4900" dirty="0" smtClean="0">
                <a:solidFill>
                  <a:schemeClr val="tx1">
                    <a:lumMod val="75000"/>
                    <a:lumOff val="25000"/>
                  </a:schemeClr>
                </a:solidFill>
                <a:latin typeface="Estrangelo Edessa" panose="03080600000000000000" pitchFamily="66" charset="0"/>
                <a:ea typeface="Arial"/>
                <a:cs typeface="Estrangelo Edessa" panose="03080600000000000000" pitchFamily="66" charset="0"/>
                <a:sym typeface="Arial"/>
              </a:rPr>
              <a:t>Associates</a:t>
            </a:r>
            <a:r>
              <a:rPr lang="en" sz="3200" dirty="0" smtClean="0">
                <a:solidFill>
                  <a:schemeClr val="tx1">
                    <a:lumMod val="50000"/>
                    <a:lumOff val="50000"/>
                  </a:schemeClr>
                </a:solidFill>
                <a:latin typeface="Agency FB"/>
              </a:rPr>
              <a:t/>
            </a:r>
            <a:br>
              <a:rPr lang="en" sz="3200" dirty="0" smtClean="0">
                <a:solidFill>
                  <a:schemeClr val="tx1">
                    <a:lumMod val="50000"/>
                    <a:lumOff val="50000"/>
                  </a:schemeClr>
                </a:solidFill>
                <a:latin typeface="Agency FB"/>
              </a:rPr>
            </a:br>
            <a:r>
              <a:rPr lang="en-US" altLang="en-US" sz="3100" b="0" dirty="0" smtClean="0">
                <a:solidFill>
                  <a:schemeClr val="tx1">
                    <a:lumMod val="50000"/>
                    <a:lumOff val="50000"/>
                  </a:schemeClr>
                </a:solidFill>
                <a:latin typeface="Estrangelo Edessa" panose="03080600000000000000" pitchFamily="66" charset="0"/>
                <a:cs typeface="Estrangelo Edessa" panose="03080600000000000000" pitchFamily="66" charset="0"/>
              </a:rPr>
              <a:t>(Advocates &amp; Solicitors)</a:t>
            </a:r>
            <a:endParaRPr lang="en" sz="3600" b="0" dirty="0">
              <a:solidFill>
                <a:schemeClr val="tx1">
                  <a:lumMod val="50000"/>
                  <a:lumOff val="50000"/>
                </a:schemeClr>
              </a:solidFill>
              <a:latin typeface="Estrangelo Edessa" panose="03080600000000000000" pitchFamily="66" charset="0"/>
              <a:cs typeface="Estrangelo Edessa" panose="03080600000000000000" pitchFamily="66" charset="0"/>
            </a:endParaRPr>
          </a:p>
        </p:txBody>
      </p:sp>
      <p:pic>
        <p:nvPicPr>
          <p:cNvPr id="3" name="Picture 7"/>
          <p:cNvPicPr>
            <a:picLocks noChangeAspect="1" noChangeArrowheads="1"/>
          </p:cNvPicPr>
          <p:nvPr/>
        </p:nvPicPr>
        <p:blipFill>
          <a:blip r:embed="rId3"/>
          <a:srcRect/>
          <a:stretch>
            <a:fillRect/>
          </a:stretch>
        </p:blipFill>
        <p:spPr bwMode="auto">
          <a:xfrm>
            <a:off x="3491880" y="1203598"/>
            <a:ext cx="2160240" cy="1303189"/>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5"/>
                                        </p:tgtEl>
                                        <p:attrNameLst>
                                          <p:attrName>style.visibility</p:attrName>
                                        </p:attrNameLst>
                                      </p:cBhvr>
                                      <p:to>
                                        <p:strVal val="visible"/>
                                      </p:to>
                                    </p:set>
                                    <p:anim calcmode="lin" valueType="num">
                                      <p:cBhvr>
                                        <p:cTn id="14" dur="500" fill="hold"/>
                                        <p:tgtEl>
                                          <p:spTgt spid="65"/>
                                        </p:tgtEl>
                                        <p:attrNameLst>
                                          <p:attrName>ppt_w</p:attrName>
                                        </p:attrNameLst>
                                      </p:cBhvr>
                                      <p:tavLst>
                                        <p:tav tm="0">
                                          <p:val>
                                            <p:fltVal val="0"/>
                                          </p:val>
                                        </p:tav>
                                        <p:tav tm="100000">
                                          <p:val>
                                            <p:strVal val="#ppt_w"/>
                                          </p:val>
                                        </p:tav>
                                      </p:tavLst>
                                    </p:anim>
                                    <p:anim calcmode="lin" valueType="num">
                                      <p:cBhvr>
                                        <p:cTn id="15" dur="500" fill="hold"/>
                                        <p:tgtEl>
                                          <p:spTgt spid="65"/>
                                        </p:tgtEl>
                                        <p:attrNameLst>
                                          <p:attrName>ppt_h</p:attrName>
                                        </p:attrNameLst>
                                      </p:cBhvr>
                                      <p:tavLst>
                                        <p:tav tm="0">
                                          <p:val>
                                            <p:fltVal val="0"/>
                                          </p:val>
                                        </p:tav>
                                        <p:tav tm="100000">
                                          <p:val>
                                            <p:strVal val="#ppt_h"/>
                                          </p:val>
                                        </p:tav>
                                      </p:tavLst>
                                    </p:anim>
                                    <p:animEffect transition="in" filter="fade">
                                      <p:cBhvr>
                                        <p:cTn id="16"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285735"/>
            <a:ext cx="8640960" cy="485816"/>
          </a:xfrm>
        </p:spPr>
        <p:txBody>
          <a:bodyPr>
            <a:normAutofit fontScale="90000"/>
          </a:bodyPr>
          <a:lstStyle/>
          <a:p>
            <a:pPr algn="ctr"/>
            <a:r>
              <a:rPr lang="en-US" sz="2400" b="1" kern="1200" dirty="0" smtClean="0">
                <a:solidFill>
                  <a:schemeClr val="tx1">
                    <a:lumMod val="50000"/>
                    <a:lumOff val="50000"/>
                  </a:schemeClr>
                </a:solidFill>
                <a:latin typeface="Estrangelo Edessa" panose="03080600000000000000" pitchFamily="66" charset="0"/>
                <a:cs typeface="Estrangelo Edessa" panose="03080600000000000000" pitchFamily="66" charset="0"/>
              </a:rPr>
              <a:t>THE MOVERS AND SHAKERS</a:t>
            </a:r>
            <a:endParaRPr lang="en-IN" sz="2400" b="1" dirty="0">
              <a:solidFill>
                <a:schemeClr val="tx1">
                  <a:lumMod val="50000"/>
                  <a:lumOff val="50000"/>
                </a:schemeClr>
              </a:solidFill>
              <a:latin typeface="Estrangelo Edessa" panose="03080600000000000000" pitchFamily="66" charset="0"/>
              <a:cs typeface="Estrangelo Edessa" panose="03080600000000000000" pitchFamily="66" charset="0"/>
            </a:endParaRPr>
          </a:p>
        </p:txBody>
      </p:sp>
      <p:sp>
        <p:nvSpPr>
          <p:cNvPr id="7" name="Text Placeholder 6"/>
          <p:cNvSpPr>
            <a:spLocks noGrp="1"/>
          </p:cNvSpPr>
          <p:nvPr>
            <p:ph type="body" idx="1"/>
          </p:nvPr>
        </p:nvSpPr>
        <p:spPr>
          <a:xfrm>
            <a:off x="251520" y="1131590"/>
            <a:ext cx="8640960" cy="3672408"/>
          </a:xfrm>
        </p:spPr>
        <p:txBody>
          <a:bodyPr>
            <a:normAutofit fontScale="25000" lnSpcReduction="20000"/>
          </a:bodyPr>
          <a:lstStyle/>
          <a:p>
            <a:pPr algn="just">
              <a:lnSpc>
                <a:spcPct val="90000"/>
              </a:lnSpc>
              <a:buClr>
                <a:schemeClr val="tx1"/>
              </a:buClr>
              <a:buSzPct val="99000"/>
              <a:buFont typeface="Wingdings" pitchFamily="2" charset="2"/>
              <a:buChar char="ü"/>
              <a:defRPr/>
            </a:pPr>
            <a:endParaRPr lang="en-US" sz="1500" b="1" dirty="0" smtClean="0">
              <a:solidFill>
                <a:schemeClr val="tx2">
                  <a:lumMod val="25000"/>
                </a:schemeClr>
              </a:solidFill>
              <a:latin typeface="Estrangelo Edessa" panose="03080600000000000000" pitchFamily="66" charset="0"/>
              <a:cs typeface="Estrangelo Edessa" panose="03080600000000000000" pitchFamily="66" charset="0"/>
            </a:endParaRPr>
          </a:p>
          <a:p>
            <a:pPr>
              <a:buClrTx/>
              <a:buSzPct val="105000"/>
            </a:pPr>
            <a:endParaRPr lang="en-US" sz="6400" b="1" dirty="0">
              <a:solidFill>
                <a:schemeClr val="tx2">
                  <a:lumMod val="25000"/>
                </a:schemeClr>
              </a:solidFill>
              <a:latin typeface="Estrangelo Edessa" panose="03080600000000000000" pitchFamily="66" charset="0"/>
              <a:cs typeface="Estrangelo Edessa" panose="03080600000000000000" pitchFamily="66" charset="0"/>
            </a:endParaRPr>
          </a:p>
          <a:p>
            <a:pPr>
              <a:buClrTx/>
              <a:buSzPct val="105000"/>
              <a:buFont typeface="Wingdings" panose="05000000000000000000" pitchFamily="2" charset="2"/>
              <a:buChar char="ü"/>
            </a:pPr>
            <a:r>
              <a:rPr lang="en-US" sz="6400" b="1" dirty="0" smtClean="0">
                <a:solidFill>
                  <a:schemeClr val="tx2">
                    <a:lumMod val="25000"/>
                  </a:schemeClr>
                </a:solidFill>
                <a:latin typeface="Estrangelo Edessa" panose="03080600000000000000" pitchFamily="66" charset="0"/>
                <a:cs typeface="Estrangelo Edessa" panose="03080600000000000000" pitchFamily="66" charset="0"/>
              </a:rPr>
              <a:t>R</a:t>
            </a:r>
            <a:r>
              <a:rPr lang="en-US" sz="6400" b="1" dirty="0">
                <a:solidFill>
                  <a:schemeClr val="tx2">
                    <a:lumMod val="25000"/>
                  </a:schemeClr>
                </a:solidFill>
                <a:latin typeface="Estrangelo Edessa" panose="03080600000000000000" pitchFamily="66" charset="0"/>
                <a:cs typeface="Estrangelo Edessa" panose="03080600000000000000" pitchFamily="66" charset="0"/>
              </a:rPr>
              <a:t>. </a:t>
            </a:r>
            <a:r>
              <a:rPr lang="en-US" sz="6400" b="1" dirty="0">
                <a:solidFill>
                  <a:schemeClr val="tx2">
                    <a:lumMod val="25000"/>
                  </a:schemeClr>
                </a:solidFill>
                <a:latin typeface="Estrangelo Edessa" panose="03080600000000000000" pitchFamily="66" charset="0"/>
                <a:cs typeface="Estrangelo Edessa" panose="03080600000000000000" pitchFamily="66" charset="0"/>
              </a:rPr>
              <a:t>R. </a:t>
            </a:r>
            <a:r>
              <a:rPr lang="en-US" sz="6400" b="1" dirty="0" err="1">
                <a:solidFill>
                  <a:schemeClr val="tx2">
                    <a:lumMod val="25000"/>
                  </a:schemeClr>
                </a:solidFill>
                <a:latin typeface="Estrangelo Edessa" panose="03080600000000000000" pitchFamily="66" charset="0"/>
                <a:cs typeface="Estrangelo Edessa" panose="03080600000000000000" pitchFamily="66" charset="0"/>
              </a:rPr>
              <a:t>Ravindran</a:t>
            </a:r>
            <a:r>
              <a:rPr lang="en-US" sz="6400" b="1" dirty="0">
                <a:solidFill>
                  <a:schemeClr val="tx2">
                    <a:lumMod val="25000"/>
                  </a:schemeClr>
                </a:solidFill>
                <a:latin typeface="Estrangelo Edessa" panose="03080600000000000000" pitchFamily="66" charset="0"/>
                <a:cs typeface="Estrangelo Edessa" panose="03080600000000000000" pitchFamily="66" charset="0"/>
              </a:rPr>
              <a:t> M.A</a:t>
            </a:r>
            <a:r>
              <a:rPr lang="en-US" sz="6400" b="1" dirty="0" smtClean="0">
                <a:solidFill>
                  <a:schemeClr val="tx2">
                    <a:lumMod val="25000"/>
                  </a:schemeClr>
                </a:solidFill>
                <a:latin typeface="Estrangelo Edessa" panose="03080600000000000000" pitchFamily="66" charset="0"/>
                <a:cs typeface="Estrangelo Edessa" panose="03080600000000000000" pitchFamily="66" charset="0"/>
              </a:rPr>
              <a:t>., B.L., </a:t>
            </a:r>
            <a:r>
              <a:rPr lang="en-US" sz="6400" b="1" dirty="0">
                <a:solidFill>
                  <a:schemeClr val="tx2">
                    <a:lumMod val="25000"/>
                  </a:schemeClr>
                </a:solidFill>
                <a:latin typeface="Estrangelo Edessa" panose="03080600000000000000" pitchFamily="66" charset="0"/>
                <a:cs typeface="Estrangelo Edessa" panose="03080600000000000000" pitchFamily="66" charset="0"/>
              </a:rPr>
              <a:t>M.B.A., </a:t>
            </a:r>
            <a:r>
              <a:rPr lang="en-US" sz="6400" b="1" dirty="0" smtClean="0">
                <a:solidFill>
                  <a:schemeClr val="tx2">
                    <a:lumMod val="25000"/>
                  </a:schemeClr>
                </a:solidFill>
                <a:latin typeface="Estrangelo Edessa" panose="03080600000000000000" pitchFamily="66" charset="0"/>
                <a:cs typeface="Estrangelo Edessa" panose="03080600000000000000" pitchFamily="66" charset="0"/>
              </a:rPr>
              <a:t>M.L.S</a:t>
            </a:r>
            <a:r>
              <a:rPr lang="en-US" sz="6400" b="1" dirty="0">
                <a:solidFill>
                  <a:schemeClr val="tx2">
                    <a:lumMod val="25000"/>
                  </a:schemeClr>
                </a:solidFill>
                <a:latin typeface="Estrangelo Edessa" panose="03080600000000000000" pitchFamily="66" charset="0"/>
                <a:cs typeface="Estrangelo Edessa" panose="03080600000000000000" pitchFamily="66" charset="0"/>
              </a:rPr>
              <a:t>., </a:t>
            </a:r>
            <a:r>
              <a:rPr lang="en-US" sz="6400" b="1" dirty="0">
                <a:solidFill>
                  <a:schemeClr val="tx2">
                    <a:lumMod val="25000"/>
                  </a:schemeClr>
                </a:solidFill>
                <a:latin typeface="Estrangelo Edessa" panose="03080600000000000000" pitchFamily="66" charset="0"/>
                <a:cs typeface="Estrangelo Edessa" panose="03080600000000000000" pitchFamily="66" charset="0"/>
              </a:rPr>
              <a:t>DPMIR., </a:t>
            </a:r>
            <a:r>
              <a:rPr lang="en-US" sz="6400" b="1" dirty="0" smtClean="0">
                <a:solidFill>
                  <a:schemeClr val="tx2">
                    <a:lumMod val="25000"/>
                  </a:schemeClr>
                </a:solidFill>
                <a:latin typeface="Estrangelo Edessa" panose="03080600000000000000" pitchFamily="66" charset="0"/>
                <a:cs typeface="Estrangelo Edessa" panose="03080600000000000000" pitchFamily="66" charset="0"/>
              </a:rPr>
              <a:t> </a:t>
            </a:r>
            <a:r>
              <a:rPr lang="en-US" sz="6400" dirty="0" smtClean="0">
                <a:solidFill>
                  <a:schemeClr val="tx2">
                    <a:lumMod val="25000"/>
                  </a:schemeClr>
                </a:solidFill>
                <a:latin typeface="Estrangelo Edessa" panose="03080600000000000000" pitchFamily="66" charset="0"/>
                <a:cs typeface="Estrangelo Edessa" panose="03080600000000000000" pitchFamily="66" charset="0"/>
              </a:rPr>
              <a:t>Additional </a:t>
            </a:r>
            <a:r>
              <a:rPr lang="en-US" sz="6400" dirty="0">
                <a:solidFill>
                  <a:schemeClr val="tx2">
                    <a:lumMod val="25000"/>
                  </a:schemeClr>
                </a:solidFill>
                <a:latin typeface="Estrangelo Edessa" panose="03080600000000000000" pitchFamily="66" charset="0"/>
                <a:cs typeface="Estrangelo Edessa" panose="03080600000000000000" pitchFamily="66" charset="0"/>
              </a:rPr>
              <a:t>commissioner of Labour ( </a:t>
            </a:r>
            <a:r>
              <a:rPr lang="en-US" sz="6400" dirty="0" err="1">
                <a:solidFill>
                  <a:schemeClr val="tx2">
                    <a:lumMod val="25000"/>
                  </a:schemeClr>
                </a:solidFill>
                <a:latin typeface="Estrangelo Edessa" panose="03080600000000000000" pitchFamily="66" charset="0"/>
                <a:cs typeface="Estrangelo Edessa" panose="03080600000000000000" pitchFamily="66" charset="0"/>
              </a:rPr>
              <a:t>Retd</a:t>
            </a:r>
            <a:r>
              <a:rPr lang="en-US" sz="6400" dirty="0">
                <a:solidFill>
                  <a:schemeClr val="tx2">
                    <a:lumMod val="25000"/>
                  </a:schemeClr>
                </a:solidFill>
                <a:latin typeface="Estrangelo Edessa" panose="03080600000000000000" pitchFamily="66" charset="0"/>
                <a:cs typeface="Estrangelo Edessa" panose="03080600000000000000" pitchFamily="66" charset="0"/>
              </a:rPr>
              <a:t>.) having rich and wide exposure in Handling various Union Negotiations, Conciliations, Industrial Disputes related to Strike, Lockout, Layoff, Retrenchment, Closure and all other Employment related Disputes and expertise in Labour Management</a:t>
            </a:r>
            <a:r>
              <a:rPr lang="en-US" sz="6400" dirty="0" smtClean="0">
                <a:solidFill>
                  <a:schemeClr val="tx2">
                    <a:lumMod val="25000"/>
                  </a:schemeClr>
                </a:solidFill>
                <a:latin typeface="Estrangelo Edessa" panose="03080600000000000000" pitchFamily="66" charset="0"/>
                <a:cs typeface="Estrangelo Edessa" panose="03080600000000000000" pitchFamily="66" charset="0"/>
              </a:rPr>
              <a:t>.</a:t>
            </a: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Tx/>
              <a:buSzPct val="105000"/>
              <a:buFont typeface="Wingdings" panose="05000000000000000000" pitchFamily="2" charset="2"/>
              <a:buChar char="ü"/>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Tx/>
              <a:buSzPct val="105000"/>
              <a:defRPr/>
            </a:pP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a:p>
            <a:pPr>
              <a:buClrTx/>
              <a:buSzPct val="105000"/>
              <a:buFont typeface="Wingdings" panose="05000000000000000000" pitchFamily="2" charset="2"/>
              <a:buChar char="ü"/>
            </a:pPr>
            <a:r>
              <a:rPr lang="en-US" sz="6400" b="1" dirty="0" err="1">
                <a:solidFill>
                  <a:schemeClr val="tx2">
                    <a:lumMod val="25000"/>
                  </a:schemeClr>
                </a:solidFill>
                <a:latin typeface="Estrangelo Edessa" panose="03080600000000000000" pitchFamily="66" charset="0"/>
                <a:cs typeface="Estrangelo Edessa" panose="03080600000000000000" pitchFamily="66" charset="0"/>
              </a:rPr>
              <a:t>R.Mathiyalagan</a:t>
            </a:r>
            <a:r>
              <a:rPr lang="en-US" sz="6400" b="1" dirty="0">
                <a:solidFill>
                  <a:schemeClr val="tx2">
                    <a:lumMod val="25000"/>
                  </a:schemeClr>
                </a:solidFill>
                <a:latin typeface="Estrangelo Edessa" panose="03080600000000000000" pitchFamily="66" charset="0"/>
                <a:cs typeface="Estrangelo Edessa" panose="03080600000000000000" pitchFamily="66" charset="0"/>
              </a:rPr>
              <a:t>, M.A., B.L</a:t>
            </a:r>
            <a:r>
              <a:rPr lang="en-US" sz="6400" b="1" dirty="0">
                <a:solidFill>
                  <a:schemeClr val="tx2">
                    <a:lumMod val="25000"/>
                  </a:schemeClr>
                </a:solidFill>
                <a:latin typeface="Estrangelo Edessa" panose="03080600000000000000" pitchFamily="66" charset="0"/>
                <a:cs typeface="Estrangelo Edessa" panose="03080600000000000000" pitchFamily="66" charset="0"/>
              </a:rPr>
              <a:t>.,</a:t>
            </a:r>
            <a:r>
              <a:rPr lang="en-US" sz="6400" dirty="0" smtClean="0">
                <a:solidFill>
                  <a:schemeClr val="tx2">
                    <a:lumMod val="25000"/>
                  </a:schemeClr>
                </a:solidFill>
                <a:latin typeface="Estrangelo Edessa" panose="03080600000000000000" pitchFamily="66" charset="0"/>
                <a:cs typeface="Estrangelo Edessa" panose="03080600000000000000" pitchFamily="66" charset="0"/>
              </a:rPr>
              <a:t>  Practicing </a:t>
            </a:r>
            <a:r>
              <a:rPr lang="en-US" sz="6400" dirty="0">
                <a:solidFill>
                  <a:schemeClr val="tx2">
                    <a:lumMod val="25000"/>
                  </a:schemeClr>
                </a:solidFill>
                <a:latin typeface="Estrangelo Edessa" panose="03080600000000000000" pitchFamily="66" charset="0"/>
                <a:cs typeface="Estrangelo Edessa" panose="03080600000000000000" pitchFamily="66" charset="0"/>
              </a:rPr>
              <a:t>Advocate in Madurai High Court and Sub ordinate Courts in the areas of Criminal law, Appellate and Criminal trials.</a:t>
            </a:r>
          </a:p>
          <a:p>
            <a:pPr algn="just">
              <a:lnSpc>
                <a:spcPct val="90000"/>
              </a:lnSpc>
              <a:buClrTx/>
              <a:buSzPct val="105000"/>
              <a:buFont typeface="Wingdings" panose="05000000000000000000" pitchFamily="2" charset="2"/>
              <a:buChar char="ü"/>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Tx/>
              <a:buSzPct val="105000"/>
              <a:buFont typeface="Wingdings" panose="05000000000000000000" pitchFamily="2" charset="2"/>
              <a:buChar char="ü"/>
              <a:defRPr/>
            </a:pP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Tx/>
              <a:buSzPct val="105000"/>
              <a:buFont typeface="Wingdings" panose="05000000000000000000" pitchFamily="2" charset="2"/>
              <a:buChar char="ü"/>
              <a:defRPr/>
            </a:pP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a:p>
            <a:pPr>
              <a:buClrTx/>
              <a:buSzPct val="105000"/>
              <a:buFont typeface="Wingdings" panose="05000000000000000000" pitchFamily="2" charset="2"/>
              <a:buChar char="ü"/>
            </a:pPr>
            <a:r>
              <a:rPr lang="en-US" sz="6400" b="1" dirty="0">
                <a:solidFill>
                  <a:schemeClr val="tx2">
                    <a:lumMod val="25000"/>
                  </a:schemeClr>
                </a:solidFill>
                <a:latin typeface="Estrangelo Edessa" panose="03080600000000000000" pitchFamily="66" charset="0"/>
                <a:cs typeface="Estrangelo Edessa" panose="03080600000000000000" pitchFamily="66" charset="0"/>
              </a:rPr>
              <a:t>A. </a:t>
            </a:r>
            <a:r>
              <a:rPr lang="en-US" sz="6400" b="1" dirty="0" err="1">
                <a:solidFill>
                  <a:schemeClr val="tx2">
                    <a:lumMod val="25000"/>
                  </a:schemeClr>
                </a:solidFill>
                <a:latin typeface="Estrangelo Edessa" panose="03080600000000000000" pitchFamily="66" charset="0"/>
                <a:cs typeface="Estrangelo Edessa" panose="03080600000000000000" pitchFamily="66" charset="0"/>
              </a:rPr>
              <a:t>Senthil</a:t>
            </a:r>
            <a:r>
              <a:rPr lang="en-US" sz="6400" b="1" dirty="0">
                <a:solidFill>
                  <a:schemeClr val="tx2">
                    <a:lumMod val="25000"/>
                  </a:schemeClr>
                </a:solidFill>
                <a:latin typeface="Estrangelo Edessa" panose="03080600000000000000" pitchFamily="66" charset="0"/>
                <a:cs typeface="Estrangelo Edessa" panose="03080600000000000000" pitchFamily="66" charset="0"/>
              </a:rPr>
              <a:t> Kumar M.A., B.L</a:t>
            </a:r>
            <a:r>
              <a:rPr lang="en-US" sz="6400" b="1" dirty="0">
                <a:solidFill>
                  <a:schemeClr val="tx2">
                    <a:lumMod val="25000"/>
                  </a:schemeClr>
                </a:solidFill>
                <a:latin typeface="Estrangelo Edessa" panose="03080600000000000000" pitchFamily="66" charset="0"/>
                <a:cs typeface="Estrangelo Edessa" panose="03080600000000000000" pitchFamily="66" charset="0"/>
              </a:rPr>
              <a:t>., </a:t>
            </a:r>
            <a:r>
              <a:rPr lang="en-US" sz="6400" b="1" dirty="0" smtClean="0">
                <a:solidFill>
                  <a:schemeClr val="tx2">
                    <a:lumMod val="25000"/>
                  </a:schemeClr>
                </a:solidFill>
                <a:latin typeface="Estrangelo Edessa" panose="03080600000000000000" pitchFamily="66" charset="0"/>
                <a:cs typeface="Estrangelo Edessa" panose="03080600000000000000" pitchFamily="66" charset="0"/>
              </a:rPr>
              <a:t> </a:t>
            </a:r>
            <a:r>
              <a:rPr lang="en-US" sz="6400" dirty="0" smtClean="0">
                <a:solidFill>
                  <a:schemeClr val="tx2">
                    <a:lumMod val="25000"/>
                  </a:schemeClr>
                </a:solidFill>
                <a:latin typeface="Estrangelo Edessa" panose="03080600000000000000" pitchFamily="66" charset="0"/>
                <a:cs typeface="Estrangelo Edessa" panose="03080600000000000000" pitchFamily="66" charset="0"/>
              </a:rPr>
              <a:t>Practicing </a:t>
            </a:r>
            <a:r>
              <a:rPr lang="en-US" sz="6400" dirty="0">
                <a:solidFill>
                  <a:schemeClr val="tx2">
                    <a:lumMod val="25000"/>
                  </a:schemeClr>
                </a:solidFill>
                <a:latin typeface="Estrangelo Edessa" panose="03080600000000000000" pitchFamily="66" charset="0"/>
                <a:cs typeface="Estrangelo Edessa" panose="03080600000000000000" pitchFamily="66" charset="0"/>
              </a:rPr>
              <a:t>Advocate in the High Court of Madras Bench (Original and Appellate Jurisdiction) and Subordinate Courts at Chennai. Having 20 years of experience in Civil Suits, Rent Control Proceedings, Matrimonial Cases, Consumer Disputes, Specialist in the Tracing of Title of properties, Documentations and Registrations</a:t>
            </a:r>
            <a:r>
              <a:rPr lang="en-US" sz="6400" dirty="0" smtClean="0">
                <a:solidFill>
                  <a:schemeClr val="tx2">
                    <a:lumMod val="25000"/>
                  </a:schemeClr>
                </a:solidFill>
                <a:latin typeface="Estrangelo Edessa" panose="03080600000000000000" pitchFamily="66" charset="0"/>
                <a:cs typeface="Estrangelo Edessa" panose="03080600000000000000" pitchFamily="66" charset="0"/>
              </a:rPr>
              <a:t>.</a:t>
            </a: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extLst>
      <p:ext uri="{BB962C8B-B14F-4D97-AF65-F5344CB8AC3E}">
        <p14:creationId xmlns:p14="http://schemas.microsoft.com/office/powerpoint/2010/main" val="209947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7">
                                            <p:txEl>
                                              <p:pRg st="2" end="2"/>
                                            </p:txEl>
                                          </p:spTgt>
                                        </p:tgtEl>
                                      </p:cBhvr>
                                    </p:animEffect>
                                    <p:animScale>
                                      <p:cBhvr>
                                        <p:cTn id="12" dur="250" autoRev="1" fill="hold"/>
                                        <p:tgtEl>
                                          <p:spTgt spid="7">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7">
                                            <p:txEl>
                                              <p:pRg st="5" end="5"/>
                                            </p:txEl>
                                          </p:spTgt>
                                        </p:tgtEl>
                                      </p:cBhvr>
                                    </p:animEffect>
                                    <p:animScale>
                                      <p:cBhvr>
                                        <p:cTn id="17" dur="250" autoRev="1" fill="hold"/>
                                        <p:tgtEl>
                                          <p:spTgt spid="7">
                                            <p:txEl>
                                              <p:pRg st="5" end="5"/>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7">
                                            <p:txEl>
                                              <p:pRg st="9" end="9"/>
                                            </p:txEl>
                                          </p:spTgt>
                                        </p:tgtEl>
                                      </p:cBhvr>
                                    </p:animEffect>
                                    <p:animScale>
                                      <p:cBhvr>
                                        <p:cTn id="22" dur="250" autoRev="1" fill="hold"/>
                                        <p:tgtEl>
                                          <p:spTgt spid="7">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6759" y="1059582"/>
            <a:ext cx="8496944" cy="2923877"/>
          </a:xfrm>
          <a:prstGeom prst="rect">
            <a:avLst/>
          </a:prstGeom>
        </p:spPr>
        <p:txBody>
          <a:bodyPr wrap="square">
            <a:spAutoFit/>
          </a:bodyPr>
          <a:lstStyle/>
          <a:p>
            <a:pPr algn="ctr"/>
            <a:r>
              <a:rPr lang="en-US" altLang="en-US" sz="2400" b="1" dirty="0" smtClean="0">
                <a:solidFill>
                  <a:schemeClr val="tx1">
                    <a:lumMod val="75000"/>
                    <a:lumOff val="25000"/>
                  </a:schemeClr>
                </a:solidFill>
                <a:latin typeface="Agency FB" pitchFamily="34" charset="0"/>
                <a:cs typeface="Times New Roman" pitchFamily="18" charset="0"/>
              </a:rPr>
              <a:t>                      </a:t>
            </a:r>
            <a:r>
              <a:rPr lang="en-US" altLang="en-US" sz="3600" dirty="0" smtClean="0">
                <a:solidFill>
                  <a:schemeClr val="tx1">
                    <a:lumMod val="75000"/>
                    <a:lumOff val="25000"/>
                  </a:schemeClr>
                </a:solidFill>
                <a:latin typeface="Estrangelo Edessa" panose="03080600000000000000" pitchFamily="66" charset="0"/>
                <a:cs typeface="Estrangelo Edessa" panose="03080600000000000000" pitchFamily="66" charset="0"/>
              </a:rPr>
              <a:t>V &amp;  M Associates</a:t>
            </a:r>
            <a:endParaRPr lang="en-US" altLang="en-US" sz="3200" dirty="0" smtClean="0">
              <a:solidFill>
                <a:schemeClr val="tx1">
                  <a:lumMod val="75000"/>
                  <a:lumOff val="25000"/>
                </a:schemeClr>
              </a:solidFill>
              <a:latin typeface="Estrangelo Edessa" panose="03080600000000000000" pitchFamily="66" charset="0"/>
              <a:cs typeface="Estrangelo Edessa" panose="03080600000000000000" pitchFamily="66" charset="0"/>
            </a:endParaRPr>
          </a:p>
          <a:p>
            <a:pPr algn="ctr"/>
            <a:r>
              <a:rPr lang="en-US" altLang="en-US" sz="2000" dirty="0" smtClean="0">
                <a:solidFill>
                  <a:schemeClr val="tx1">
                    <a:lumMod val="50000"/>
                    <a:lumOff val="50000"/>
                  </a:schemeClr>
                </a:solidFill>
                <a:latin typeface="Estrangelo Edessa" panose="03080600000000000000" pitchFamily="66" charset="0"/>
                <a:cs typeface="Estrangelo Edessa" panose="03080600000000000000" pitchFamily="66" charset="0"/>
              </a:rPr>
              <a:t>                        (Advocates &amp; Solicitors)</a:t>
            </a:r>
          </a:p>
          <a:p>
            <a:pPr algn="ctr"/>
            <a:endParaRPr lang="en-US" altLang="en-US" sz="1800" dirty="0" smtClean="0">
              <a:solidFill>
                <a:schemeClr val="tx1">
                  <a:lumMod val="50000"/>
                  <a:lumOff val="50000"/>
                </a:schemeClr>
              </a:solidFill>
              <a:latin typeface="Agency FB" pitchFamily="34" charset="0"/>
              <a:cs typeface="Times New Roman" pitchFamily="18" charset="0"/>
            </a:endParaRPr>
          </a:p>
          <a:p>
            <a:pPr algn="ctr"/>
            <a:endParaRPr lang="en-US" altLang="en-US" sz="1800" dirty="0" smtClean="0">
              <a:solidFill>
                <a:schemeClr val="tx1">
                  <a:lumMod val="50000"/>
                  <a:lumOff val="50000"/>
                </a:schemeClr>
              </a:solidFill>
              <a:latin typeface="Agency FB" pitchFamily="34" charset="0"/>
              <a:cs typeface="Times New Roman" pitchFamily="18" charset="0"/>
            </a:endParaRPr>
          </a:p>
          <a:p>
            <a:pPr algn="ctr"/>
            <a:r>
              <a:rPr lang="en-US" altLang="en-US" sz="1600" dirty="0" smtClean="0">
                <a:solidFill>
                  <a:schemeClr val="tx1">
                    <a:lumMod val="50000"/>
                    <a:lumOff val="50000"/>
                  </a:schemeClr>
                </a:solidFill>
                <a:latin typeface="Estrangelo Edessa" panose="03080600000000000000" pitchFamily="66" charset="0"/>
                <a:cs typeface="Estrangelo Edessa" panose="03080600000000000000" pitchFamily="66" charset="0"/>
              </a:rPr>
              <a:t>NEW NO.13, OLD NO.7, </a:t>
            </a:r>
          </a:p>
          <a:p>
            <a:pPr algn="ctr"/>
            <a:r>
              <a:rPr lang="en-US" altLang="en-US" sz="1600" dirty="0" smtClean="0">
                <a:solidFill>
                  <a:schemeClr val="tx1">
                    <a:lumMod val="50000"/>
                    <a:lumOff val="50000"/>
                  </a:schemeClr>
                </a:solidFill>
                <a:latin typeface="Estrangelo Edessa" panose="03080600000000000000" pitchFamily="66" charset="0"/>
                <a:cs typeface="Estrangelo Edessa" panose="03080600000000000000" pitchFamily="66" charset="0"/>
              </a:rPr>
              <a:t>FIRST FLOOR, 4</a:t>
            </a:r>
            <a:r>
              <a:rPr lang="en-US" altLang="en-US" sz="1600" baseline="30000" dirty="0" smtClean="0">
                <a:solidFill>
                  <a:schemeClr val="tx1">
                    <a:lumMod val="50000"/>
                    <a:lumOff val="50000"/>
                  </a:schemeClr>
                </a:solidFill>
                <a:latin typeface="Estrangelo Edessa" panose="03080600000000000000" pitchFamily="66" charset="0"/>
                <a:cs typeface="Estrangelo Edessa" panose="03080600000000000000" pitchFamily="66" charset="0"/>
              </a:rPr>
              <a:t>TH</a:t>
            </a:r>
            <a:r>
              <a:rPr lang="en-US" altLang="en-US" sz="1600" dirty="0" smtClean="0">
                <a:solidFill>
                  <a:schemeClr val="tx1">
                    <a:lumMod val="50000"/>
                    <a:lumOff val="50000"/>
                  </a:schemeClr>
                </a:solidFill>
                <a:latin typeface="Estrangelo Edessa" panose="03080600000000000000" pitchFamily="66" charset="0"/>
                <a:cs typeface="Estrangelo Edessa" panose="03080600000000000000" pitchFamily="66" charset="0"/>
              </a:rPr>
              <a:t> MAIN ROAD, </a:t>
            </a:r>
          </a:p>
          <a:p>
            <a:pPr algn="ctr"/>
            <a:r>
              <a:rPr lang="en-US" altLang="en-US" sz="1600" dirty="0" smtClean="0">
                <a:solidFill>
                  <a:schemeClr val="tx1">
                    <a:lumMod val="50000"/>
                    <a:lumOff val="50000"/>
                  </a:schemeClr>
                </a:solidFill>
                <a:latin typeface="Estrangelo Edessa" panose="03080600000000000000" pitchFamily="66" charset="0"/>
                <a:cs typeface="Estrangelo Edessa" panose="03080600000000000000" pitchFamily="66" charset="0"/>
              </a:rPr>
              <a:t>OFFICERS COLONY, ADAMPAKKAM, CHENNAI 600 088</a:t>
            </a:r>
          </a:p>
          <a:p>
            <a:pPr algn="ctr"/>
            <a:r>
              <a:rPr lang="en-US" altLang="en-US" sz="1600" dirty="0" smtClean="0">
                <a:solidFill>
                  <a:schemeClr val="tx1">
                    <a:lumMod val="50000"/>
                    <a:lumOff val="50000"/>
                  </a:schemeClr>
                </a:solidFill>
                <a:latin typeface="Estrangelo Edessa" panose="03080600000000000000" pitchFamily="66" charset="0"/>
                <a:cs typeface="Estrangelo Edessa" panose="03080600000000000000" pitchFamily="66" charset="0"/>
              </a:rPr>
              <a:t>PHONE: 044 – 4353 6455</a:t>
            </a:r>
          </a:p>
          <a:p>
            <a:pPr algn="ctr"/>
            <a:r>
              <a:rPr lang="en-US" altLang="en-US" b="1" dirty="0" smtClean="0">
                <a:solidFill>
                  <a:schemeClr val="tx1">
                    <a:lumMod val="50000"/>
                    <a:lumOff val="50000"/>
                  </a:schemeClr>
                </a:solidFill>
                <a:latin typeface="Agency FB" pitchFamily="34" charset="0"/>
                <a:cs typeface="Times New Roman" pitchFamily="18" charset="0"/>
              </a:rPr>
              <a:t>E-mail:</a:t>
            </a:r>
            <a:r>
              <a:rPr lang="en-US" altLang="en-US" dirty="0" smtClean="0">
                <a:solidFill>
                  <a:schemeClr val="tx1">
                    <a:lumMod val="50000"/>
                    <a:lumOff val="50000"/>
                  </a:schemeClr>
                </a:solidFill>
                <a:latin typeface="Agency FB" pitchFamily="34" charset="0"/>
                <a:cs typeface="Times New Roman" pitchFamily="18" charset="0"/>
              </a:rPr>
              <a:t>  </a:t>
            </a:r>
            <a:r>
              <a:rPr lang="en-US" altLang="en-US" dirty="0" smtClean="0">
                <a:solidFill>
                  <a:srgbClr val="7030A0"/>
                </a:solidFill>
                <a:latin typeface="Estrangelo Edessa" panose="03080600000000000000" pitchFamily="66" charset="0"/>
                <a:cs typeface="Estrangelo Edessa" panose="03080600000000000000" pitchFamily="66" charset="0"/>
                <a:hlinkClick r:id="rId2"/>
              </a:rPr>
              <a:t>madhavs@vmlegalassociates.com</a:t>
            </a:r>
            <a:endParaRPr lang="en-US" altLang="en-US" dirty="0" smtClean="0">
              <a:solidFill>
                <a:srgbClr val="7030A0"/>
              </a:solidFill>
              <a:latin typeface="Estrangelo Edessa" panose="03080600000000000000" pitchFamily="66" charset="0"/>
              <a:cs typeface="Estrangelo Edessa" panose="03080600000000000000" pitchFamily="66" charset="0"/>
            </a:endParaRPr>
          </a:p>
          <a:p>
            <a:pPr algn="ctr"/>
            <a:r>
              <a:rPr lang="en-US" altLang="en-US" dirty="0" smtClean="0">
                <a:solidFill>
                  <a:schemeClr val="tx1">
                    <a:lumMod val="50000"/>
                    <a:lumOff val="50000"/>
                  </a:schemeClr>
                </a:solidFill>
                <a:latin typeface="Estrangelo Edessa" panose="03080600000000000000" pitchFamily="66" charset="0"/>
                <a:cs typeface="Estrangelo Edessa" panose="03080600000000000000" pitchFamily="66" charset="0"/>
              </a:rPr>
              <a:t> </a:t>
            </a:r>
            <a:endParaRPr lang="en-US" altLang="en-US" dirty="0">
              <a:solidFill>
                <a:schemeClr val="tx1">
                  <a:lumMod val="50000"/>
                  <a:lumOff val="50000"/>
                </a:schemeClr>
              </a:solidFill>
              <a:latin typeface="Estrangelo Edessa" panose="03080600000000000000" pitchFamily="66" charset="0"/>
              <a:cs typeface="Estrangelo Edessa" panose="03080600000000000000" pitchFamily="66" charset="0"/>
            </a:endParaRPr>
          </a:p>
        </p:txBody>
      </p:sp>
      <p:pic>
        <p:nvPicPr>
          <p:cNvPr id="8" name="Picture 7"/>
          <p:cNvPicPr>
            <a:picLocks noChangeAspect="1" noChangeArrowheads="1"/>
          </p:cNvPicPr>
          <p:nvPr/>
        </p:nvPicPr>
        <p:blipFill>
          <a:blip r:embed="rId3"/>
          <a:srcRect/>
          <a:stretch>
            <a:fillRect/>
          </a:stretch>
        </p:blipFill>
        <p:spPr bwMode="auto">
          <a:xfrm>
            <a:off x="1763688" y="1185036"/>
            <a:ext cx="1512168" cy="991183"/>
          </a:xfrm>
          <a:prstGeom prst="rect">
            <a:avLst/>
          </a:prstGeom>
          <a:noFill/>
          <a:ln w="9525">
            <a:noFill/>
            <a:miter lim="800000"/>
            <a:headEnd/>
            <a:tailEnd/>
          </a:ln>
        </p:spPr>
      </p:pic>
      <p:sp>
        <p:nvSpPr>
          <p:cNvPr id="5" name="Footer Placeholder 5"/>
          <p:cNvSpPr txBox="1">
            <a:spLocks/>
          </p:cNvSpPr>
          <p:nvPr/>
        </p:nvSpPr>
        <p:spPr>
          <a:xfrm>
            <a:off x="3419872" y="3983459"/>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hlinkClick r:id="rId4"/>
              </a:rPr>
              <a:t>WWW.VMLEGALASSOCIATES.COM</a:t>
            </a:r>
            <a:endPar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arn(inVertical)">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mph" presetSubtype="0" fill="hold" nodeType="clickEffect">
                                  <p:stCondLst>
                                    <p:cond delay="0"/>
                                  </p:stCondLst>
                                  <p:iterate type="lt">
                                    <p:tmPct val="4000"/>
                                  </p:iterate>
                                  <p:childTnLst>
                                    <p:set>
                                      <p:cBhvr override="childStyle">
                                        <p:cTn id="19" dur="500" fill="hold"/>
                                        <p:tgtEl>
                                          <p:spTgt spid="7">
                                            <p:txEl>
                                              <p:pRg st="4" end="4"/>
                                            </p:txEl>
                                          </p:spTgt>
                                        </p:tgtEl>
                                        <p:attrNameLst>
                                          <p:attrName>style.textDecorationUnderline</p:attrName>
                                        </p:attrNameLst>
                                      </p:cBhvr>
                                      <p:to>
                                        <p:strVal val="true"/>
                                      </p:to>
                                    </p:set>
                                  </p:childTnLst>
                                </p:cTn>
                              </p:par>
                              <p:par>
                                <p:cTn id="20" presetID="18" presetClass="emph" presetSubtype="0" fill="hold" nodeType="withEffect">
                                  <p:stCondLst>
                                    <p:cond delay="0"/>
                                  </p:stCondLst>
                                  <p:iterate type="lt">
                                    <p:tmPct val="4000"/>
                                  </p:iterate>
                                  <p:childTnLst>
                                    <p:set>
                                      <p:cBhvr override="childStyle">
                                        <p:cTn id="21" dur="500" fill="hold"/>
                                        <p:tgtEl>
                                          <p:spTgt spid="7">
                                            <p:txEl>
                                              <p:pRg st="5" end="5"/>
                                            </p:txEl>
                                          </p:spTgt>
                                        </p:tgtEl>
                                        <p:attrNameLst>
                                          <p:attrName>style.textDecorationUnderline</p:attrName>
                                        </p:attrNameLst>
                                      </p:cBhvr>
                                      <p:to>
                                        <p:strVal val="true"/>
                                      </p:to>
                                    </p:set>
                                  </p:childTnLst>
                                </p:cTn>
                              </p:par>
                              <p:par>
                                <p:cTn id="22" presetID="18" presetClass="emph" presetSubtype="0" fill="hold" nodeType="withEffect">
                                  <p:stCondLst>
                                    <p:cond delay="0"/>
                                  </p:stCondLst>
                                  <p:iterate type="lt">
                                    <p:tmPct val="4000"/>
                                  </p:iterate>
                                  <p:childTnLst>
                                    <p:set>
                                      <p:cBhvr override="childStyle">
                                        <p:cTn id="23" dur="500" fill="hold"/>
                                        <p:tgtEl>
                                          <p:spTgt spid="7">
                                            <p:txEl>
                                              <p:pRg st="6" end="6"/>
                                            </p:txEl>
                                          </p:spTgt>
                                        </p:tgtEl>
                                        <p:attrNameLst>
                                          <p:attrName>style.textDecorationUnderline</p:attrName>
                                        </p:attrNameLst>
                                      </p:cBhvr>
                                      <p:to>
                                        <p:strVal val="true"/>
                                      </p:to>
                                    </p:set>
                                  </p:childTnLst>
                                </p:cTn>
                              </p:par>
                              <p:par>
                                <p:cTn id="24" presetID="18" presetClass="emph" presetSubtype="0" fill="hold" nodeType="withEffect">
                                  <p:stCondLst>
                                    <p:cond delay="0"/>
                                  </p:stCondLst>
                                  <p:iterate type="lt">
                                    <p:tmPct val="4000"/>
                                  </p:iterate>
                                  <p:childTnLst>
                                    <p:set>
                                      <p:cBhvr override="childStyle">
                                        <p:cTn id="25" dur="500" fill="hold"/>
                                        <p:tgtEl>
                                          <p:spTgt spid="7">
                                            <p:txEl>
                                              <p:pRg st="7" end="7"/>
                                            </p:txEl>
                                          </p:spTgt>
                                        </p:tgtEl>
                                        <p:attrNameLst>
                                          <p:attrName>style.textDecorationUnderline</p:attrName>
                                        </p:attrNameLst>
                                      </p:cBhvr>
                                      <p:to>
                                        <p:strVal val="true"/>
                                      </p:to>
                                    </p:set>
                                  </p:childTnLst>
                                </p:cTn>
                              </p:par>
                              <p:par>
                                <p:cTn id="26" presetID="18" presetClass="emph" presetSubtype="0" fill="hold" nodeType="withEffect">
                                  <p:stCondLst>
                                    <p:cond delay="0"/>
                                  </p:stCondLst>
                                  <p:iterate type="lt">
                                    <p:tmPct val="4000"/>
                                  </p:iterate>
                                  <p:childTnLst>
                                    <p:set>
                                      <p:cBhvr override="childStyle">
                                        <p:cTn id="27" dur="500" fill="hold"/>
                                        <p:tgtEl>
                                          <p:spTgt spid="7">
                                            <p:txEl>
                                              <p:pRg st="8" end="8"/>
                                            </p:txEl>
                                          </p:spTgt>
                                        </p:tgtEl>
                                        <p:attrNameLst>
                                          <p:attrName>style.textDecorationUnderline</p:attrName>
                                        </p:attrNameLst>
                                      </p:cBhvr>
                                      <p:to>
                                        <p:strVal val="true"/>
                                      </p:to>
                                    </p:set>
                                  </p:childTnLst>
                                </p:cTn>
                              </p:par>
                              <p:par>
                                <p:cTn id="28" presetID="42" presetClass="entr" presetSubtype="0" fill="hold" nodeType="withEffect">
                                  <p:stCondLst>
                                    <p:cond delay="0"/>
                                  </p:stCondLst>
                                  <p:childTnLst>
                                    <p:set>
                                      <p:cBhvr>
                                        <p:cTn id="29" dur="1" fill="hold">
                                          <p:stCondLst>
                                            <p:cond delay="0"/>
                                          </p:stCondLst>
                                        </p:cTn>
                                        <p:tgtEl>
                                          <p:spTgt spid="7">
                                            <p:txEl>
                                              <p:pRg st="9" end="9"/>
                                            </p:txEl>
                                          </p:spTgt>
                                        </p:tgtEl>
                                        <p:attrNameLst>
                                          <p:attrName>style.visibility</p:attrName>
                                        </p:attrNameLst>
                                      </p:cBhvr>
                                      <p:to>
                                        <p:strVal val="visible"/>
                                      </p:to>
                                    </p:set>
                                    <p:animEffect transition="in" filter="fade">
                                      <p:cBhvr>
                                        <p:cTn id="30" dur="1000"/>
                                        <p:tgtEl>
                                          <p:spTgt spid="7">
                                            <p:txEl>
                                              <p:pRg st="9" end="9"/>
                                            </p:txEl>
                                          </p:spTgt>
                                        </p:tgtEl>
                                      </p:cBhvr>
                                    </p:animEffect>
                                    <p:anim calcmode="lin" valueType="num">
                                      <p:cBhvr>
                                        <p:cTn id="3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1520" y="339502"/>
            <a:ext cx="8640960" cy="504056"/>
          </a:xfrm>
          <a:prstGeom prst="rect">
            <a:avLst/>
          </a:prstGeom>
        </p:spPr>
        <p:txBody>
          <a:bodyPr lIns="91425" tIns="91425" rIns="91425" bIns="91425" anchor="b" anchorCtr="0">
            <a:noAutofit/>
          </a:bodyPr>
          <a:lstStyle/>
          <a:p>
            <a:pPr lvl="0" rtl="0">
              <a:spcBef>
                <a:spcPts val="0"/>
              </a:spcBef>
              <a:buNone/>
            </a:pPr>
            <a:r>
              <a:rPr lang="en" sz="2400" b="1" dirty="0" smtClean="0">
                <a:solidFill>
                  <a:schemeClr val="tx1">
                    <a:lumMod val="50000"/>
                    <a:lumOff val="50000"/>
                  </a:schemeClr>
                </a:solidFill>
                <a:latin typeface="Estrangelo Edessa" panose="03080600000000000000" pitchFamily="66" charset="0"/>
                <a:cs typeface="Estrangelo Edessa" panose="03080600000000000000" pitchFamily="66" charset="0"/>
              </a:rPr>
              <a:t/>
            </a:r>
            <a:br>
              <a:rPr lang="en" sz="2400" b="1" dirty="0" smtClean="0">
                <a:solidFill>
                  <a:schemeClr val="tx1">
                    <a:lumMod val="50000"/>
                    <a:lumOff val="50000"/>
                  </a:schemeClr>
                </a:solidFill>
                <a:latin typeface="Estrangelo Edessa" panose="03080600000000000000" pitchFamily="66" charset="0"/>
                <a:cs typeface="Estrangelo Edessa" panose="03080600000000000000" pitchFamily="66" charset="0"/>
              </a:rPr>
            </a:br>
            <a:r>
              <a:rPr lang="en" sz="2400" b="1" dirty="0">
                <a:solidFill>
                  <a:schemeClr val="tx1">
                    <a:lumMod val="50000"/>
                    <a:lumOff val="50000"/>
                  </a:schemeClr>
                </a:solidFill>
                <a:latin typeface="Estrangelo Edessa" panose="03080600000000000000" pitchFamily="66" charset="0"/>
                <a:cs typeface="Estrangelo Edessa" panose="03080600000000000000" pitchFamily="66" charset="0"/>
              </a:rPr>
              <a:t/>
            </a:r>
            <a:br>
              <a:rPr lang="en" sz="2400" b="1" dirty="0">
                <a:solidFill>
                  <a:schemeClr val="tx1">
                    <a:lumMod val="50000"/>
                    <a:lumOff val="50000"/>
                  </a:schemeClr>
                </a:solidFill>
                <a:latin typeface="Estrangelo Edessa" panose="03080600000000000000" pitchFamily="66" charset="0"/>
                <a:cs typeface="Estrangelo Edessa" panose="03080600000000000000" pitchFamily="66" charset="0"/>
              </a:rPr>
            </a:br>
            <a:r>
              <a:rPr lang="en" sz="2400" b="1" dirty="0" smtClean="0">
                <a:solidFill>
                  <a:schemeClr val="tx1">
                    <a:lumMod val="50000"/>
                    <a:lumOff val="50000"/>
                  </a:schemeClr>
                </a:solidFill>
                <a:latin typeface="Estrangelo Edessa" panose="03080600000000000000" pitchFamily="66" charset="0"/>
                <a:cs typeface="Estrangelo Edessa" panose="03080600000000000000" pitchFamily="66" charset="0"/>
              </a:rPr>
              <a:t>ABOUT US</a:t>
            </a:r>
            <a:endParaRPr lang="en" sz="2400" b="1" dirty="0">
              <a:solidFill>
                <a:schemeClr val="tx1">
                  <a:lumMod val="50000"/>
                  <a:lumOff val="50000"/>
                </a:schemeClr>
              </a:solidFill>
              <a:latin typeface="Estrangelo Edessa" panose="03080600000000000000" pitchFamily="66" charset="0"/>
              <a:cs typeface="Estrangelo Edessa" panose="03080600000000000000" pitchFamily="66" charset="0"/>
            </a:endParaRPr>
          </a:p>
        </p:txBody>
      </p:sp>
      <p:sp>
        <p:nvSpPr>
          <p:cNvPr id="79" name="Shape 79"/>
          <p:cNvSpPr txBox="1"/>
          <p:nvPr/>
        </p:nvSpPr>
        <p:spPr>
          <a:xfrm>
            <a:off x="323528" y="1059581"/>
            <a:ext cx="8496944" cy="3743237"/>
          </a:xfrm>
          <a:prstGeom prst="rect">
            <a:avLst/>
          </a:prstGeom>
          <a:noFill/>
          <a:ln>
            <a:noFill/>
          </a:ln>
        </p:spPr>
        <p:txBody>
          <a:bodyPr lIns="91425" tIns="91425" rIns="91425" bIns="91425" anchor="t" anchorCtr="0">
            <a:noAutofit/>
          </a:bodyPr>
          <a:lstStyle/>
          <a:p>
            <a:pPr algn="just"/>
            <a:r>
              <a:rPr lang="en-US" sz="1200" b="1"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rPr>
              <a:t>V &amp; M Associates</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rPr>
              <a:t>, is one of the fastest growing regional Business Law Consulting firm and continue to focus on Building the Route Maps with right business directions.</a:t>
            </a:r>
          </a:p>
          <a:p>
            <a:pPr algn="just"/>
            <a:endPar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endParaRPr>
          </a:p>
          <a:p>
            <a:pPr algn="just"/>
            <a:r>
              <a:rPr lang="en-US" sz="1200" b="1"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rPr>
              <a:t>V </a:t>
            </a:r>
            <a:r>
              <a:rPr lang="en-US" sz="1200" b="1" dirty="0">
                <a:solidFill>
                  <a:schemeClr val="tx2">
                    <a:lumMod val="25000"/>
                  </a:schemeClr>
                </a:solidFill>
                <a:latin typeface="Estrangelo Edessa" panose="03080600000000000000" pitchFamily="66" charset="0"/>
                <a:ea typeface="Karla"/>
                <a:cs typeface="Estrangelo Edessa" panose="03080600000000000000" pitchFamily="66" charset="0"/>
                <a:sym typeface="Karla"/>
              </a:rPr>
              <a:t>&amp; M </a:t>
            </a:r>
            <a:r>
              <a:rPr lang="en-US" sz="1200" b="1"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rPr>
              <a:t>Associates, </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sym typeface="Karla"/>
              </a:rPr>
              <a:t> established by team of Qualified Practicing Advocates to provide solutions to global firms,  with Commitment, a wide range of services, for an tangible and timely support, provided throughout all stages of a company’s growth.</a:t>
            </a:r>
            <a:endParaRPr lang="en-US" sz="1200" dirty="0">
              <a:solidFill>
                <a:schemeClr val="tx2">
                  <a:lumMod val="25000"/>
                </a:schemeClr>
              </a:solidFill>
              <a:latin typeface="Estrangelo Edessa" panose="03080600000000000000" pitchFamily="66" charset="0"/>
              <a:ea typeface="Karla"/>
              <a:cs typeface="Estrangelo Edessa" panose="03080600000000000000" pitchFamily="66" charset="0"/>
              <a:sym typeface="Karla"/>
            </a:endParaRPr>
          </a:p>
          <a:p>
            <a:pPr algn="just"/>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rPr>
              <a:t>To </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make strong visual significance in the Business Law Consulting space, we at </a:t>
            </a:r>
            <a:r>
              <a:rPr lang="en-US" sz="1200" b="1" dirty="0">
                <a:solidFill>
                  <a:schemeClr val="tx2">
                    <a:lumMod val="25000"/>
                  </a:schemeClr>
                </a:solidFill>
                <a:latin typeface="Estrangelo Edessa" panose="03080600000000000000" pitchFamily="66" charset="0"/>
                <a:ea typeface="Karla"/>
                <a:cs typeface="Estrangelo Edessa" panose="03080600000000000000" pitchFamily="66" charset="0"/>
              </a:rPr>
              <a:t>V &amp; M Associates </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crafted a distinct identity services to reach wider audience and ensure smooth operative eco system and a sustainable Business Platform through our Business Law Consulting Wing.  </a:t>
            </a:r>
            <a:endPar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endParaRPr>
          </a:p>
          <a:p>
            <a:pPr algn="just"/>
            <a:endParaRPr lang="en-IN" sz="1200" dirty="0">
              <a:solidFill>
                <a:schemeClr val="tx2">
                  <a:lumMod val="25000"/>
                </a:schemeClr>
              </a:solidFill>
              <a:latin typeface="Estrangelo Edessa" panose="03080600000000000000" pitchFamily="66" charset="0"/>
              <a:ea typeface="Karla"/>
              <a:cs typeface="Estrangelo Edessa" panose="03080600000000000000" pitchFamily="66" charset="0"/>
            </a:endParaRPr>
          </a:p>
          <a:p>
            <a:pPr lvl="0" algn="just"/>
            <a:r>
              <a:rPr lang="en-US" sz="1200" b="1" dirty="0">
                <a:solidFill>
                  <a:schemeClr val="tx2">
                    <a:lumMod val="25000"/>
                  </a:schemeClr>
                </a:solidFill>
                <a:latin typeface="Estrangelo Edessa" panose="03080600000000000000" pitchFamily="66" charset="0"/>
                <a:ea typeface="Karla"/>
                <a:cs typeface="Estrangelo Edessa" panose="03080600000000000000" pitchFamily="66" charset="0"/>
              </a:rPr>
              <a:t>V &amp; M Associates at Foundation</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  In the early days of the company, we help to make right decisions, when it comes to choosing the </a:t>
            </a:r>
            <a:r>
              <a:rPr lang="en-US" sz="1100" b="1" dirty="0">
                <a:solidFill>
                  <a:schemeClr val="tx2">
                    <a:lumMod val="25000"/>
                  </a:schemeClr>
                </a:solidFill>
                <a:latin typeface="Estrangelo Edessa" panose="03080600000000000000" pitchFamily="66" charset="0"/>
                <a:ea typeface="Karla"/>
                <a:cs typeface="Estrangelo Edessa" panose="03080600000000000000" pitchFamily="66" charset="0"/>
              </a:rPr>
              <a:t> LEGAL STRUCTURE</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 including obtaining approval with an absolute of protection of your IP </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rPr>
              <a:t>assets. </a:t>
            </a:r>
            <a:endParaRPr lang="en-IN" sz="1200" dirty="0">
              <a:solidFill>
                <a:schemeClr val="tx2">
                  <a:lumMod val="25000"/>
                </a:schemeClr>
              </a:solidFill>
              <a:latin typeface="Estrangelo Edessa" panose="03080600000000000000" pitchFamily="66" charset="0"/>
              <a:ea typeface="Karla"/>
              <a:cs typeface="Estrangelo Edessa" panose="03080600000000000000" pitchFamily="66" charset="0"/>
            </a:endParaRPr>
          </a:p>
          <a:p>
            <a:pPr algn="just"/>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 </a:t>
            </a:r>
            <a:endParaRPr lang="en-IN" sz="1200" b="1" dirty="0">
              <a:solidFill>
                <a:schemeClr val="tx2">
                  <a:lumMod val="25000"/>
                </a:schemeClr>
              </a:solidFill>
              <a:latin typeface="Estrangelo Edessa" panose="03080600000000000000" pitchFamily="66" charset="0"/>
              <a:ea typeface="Karla"/>
              <a:cs typeface="Estrangelo Edessa" panose="03080600000000000000" pitchFamily="66" charset="0"/>
            </a:endParaRPr>
          </a:p>
          <a:p>
            <a:pPr lvl="0" algn="just"/>
            <a:r>
              <a:rPr lang="en-US" sz="1200" b="1" dirty="0" smtClean="0">
                <a:solidFill>
                  <a:schemeClr val="tx2">
                    <a:lumMod val="25000"/>
                  </a:schemeClr>
                </a:solidFill>
                <a:latin typeface="Estrangelo Edessa" panose="03080600000000000000" pitchFamily="66" charset="0"/>
                <a:ea typeface="Karla"/>
                <a:cs typeface="Estrangelo Edessa" panose="03080600000000000000" pitchFamily="66" charset="0"/>
              </a:rPr>
              <a:t>V &amp; M Associates at making momentum:</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rPr>
              <a:t>  When the business plan is on the progressive move, we support you in making reporting, assist in approaching </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investors, provide facilitations for product, services, &amp; business due </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rPr>
              <a:t>diligence.</a:t>
            </a:r>
          </a:p>
          <a:p>
            <a:pPr lvl="0" algn="just"/>
            <a:endParaRPr lang="en-IN" sz="1200" dirty="0">
              <a:solidFill>
                <a:schemeClr val="tx2">
                  <a:lumMod val="25000"/>
                </a:schemeClr>
              </a:solidFill>
              <a:latin typeface="Estrangelo Edessa" panose="03080600000000000000" pitchFamily="66" charset="0"/>
              <a:ea typeface="Karla"/>
              <a:cs typeface="Estrangelo Edessa" panose="03080600000000000000" pitchFamily="66" charset="0"/>
            </a:endParaRPr>
          </a:p>
          <a:p>
            <a:pPr algn="just"/>
            <a:r>
              <a:rPr lang="en-US" sz="1200" b="1" dirty="0">
                <a:solidFill>
                  <a:schemeClr val="tx2">
                    <a:lumMod val="25000"/>
                  </a:schemeClr>
                </a:solidFill>
                <a:latin typeface="Estrangelo Edessa" panose="03080600000000000000" pitchFamily="66" charset="0"/>
                <a:ea typeface="Karla"/>
                <a:cs typeface="Estrangelo Edessa" panose="03080600000000000000" pitchFamily="66" charset="0"/>
              </a:rPr>
              <a:t>V &amp; M Associates </a:t>
            </a:r>
            <a:r>
              <a:rPr lang="en-US" sz="1200" dirty="0">
                <a:solidFill>
                  <a:schemeClr val="tx2">
                    <a:lumMod val="25000"/>
                  </a:schemeClr>
                </a:solidFill>
                <a:latin typeface="Estrangelo Edessa" panose="03080600000000000000" pitchFamily="66" charset="0"/>
                <a:ea typeface="Karla"/>
                <a:cs typeface="Estrangelo Edessa" panose="03080600000000000000" pitchFamily="66" charset="0"/>
              </a:rPr>
              <a:t>offer other business law services as one of the full law services firms in this part of region with a strong professional / associate network and can respond now to be one of the smart promoters to get the wholesale offering at a retail </a:t>
            </a:r>
            <a:r>
              <a:rPr lang="en-US" sz="1200" dirty="0" smtClean="0">
                <a:solidFill>
                  <a:schemeClr val="tx2">
                    <a:lumMod val="25000"/>
                  </a:schemeClr>
                </a:solidFill>
                <a:latin typeface="Estrangelo Edessa" panose="03080600000000000000" pitchFamily="66" charset="0"/>
                <a:ea typeface="Karla"/>
                <a:cs typeface="Estrangelo Edessa" panose="03080600000000000000" pitchFamily="66" charset="0"/>
              </a:rPr>
              <a:t>price. </a:t>
            </a:r>
            <a:endParaRPr lang="en-IN" sz="1200" dirty="0">
              <a:solidFill>
                <a:schemeClr val="tx2">
                  <a:lumMod val="25000"/>
                </a:schemeClr>
              </a:solidFill>
              <a:latin typeface="Estrangelo Edessa" panose="03080600000000000000" pitchFamily="66" charset="0"/>
              <a:ea typeface="Karla"/>
              <a:cs typeface="Estrangelo Edessa" panose="03080600000000000000" pitchFamily="66" charset="0"/>
            </a:endParaRPr>
          </a:p>
          <a:p>
            <a:pPr algn="just"/>
            <a:endParaRPr lang="en-US" sz="1350" dirty="0">
              <a:solidFill>
                <a:schemeClr val="tx2">
                  <a:lumMod val="25000"/>
                </a:schemeClr>
              </a:solidFill>
              <a:latin typeface="Estrangelo Edessa" panose="03080600000000000000" pitchFamily="66" charset="0"/>
              <a:ea typeface="Karla"/>
              <a:cs typeface="Estrangelo Edessa" panose="03080600000000000000" pitchFamily="66" charset="0"/>
              <a:sym typeface="Karla"/>
            </a:endParaRPr>
          </a:p>
          <a:p>
            <a:pPr algn="just"/>
            <a:endParaRPr lang="en-IN" sz="1350" dirty="0">
              <a:solidFill>
                <a:schemeClr val="tx2">
                  <a:lumMod val="25000"/>
                </a:schemeClr>
              </a:solidFill>
              <a:latin typeface="Estrangelo Edessa" panose="03080600000000000000" pitchFamily="66" charset="0"/>
              <a:ea typeface="Karla"/>
              <a:cs typeface="Estrangelo Edessa" panose="03080600000000000000" pitchFamily="66" charset="0"/>
              <a:sym typeface="Karla"/>
            </a:endParaRP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randombar(horizontal)">
                                      <p:cBhvr>
                                        <p:cTn id="7" dur="5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 calcmode="lin" valueType="num">
                                      <p:cBhvr>
                                        <p:cTn id="12" dur="1000" fill="hold"/>
                                        <p:tgtEl>
                                          <p:spTgt spid="79"/>
                                        </p:tgtEl>
                                        <p:attrNameLst>
                                          <p:attrName>ppt_w</p:attrName>
                                        </p:attrNameLst>
                                      </p:cBhvr>
                                      <p:tavLst>
                                        <p:tav tm="0">
                                          <p:val>
                                            <p:fltVal val="0"/>
                                          </p:val>
                                        </p:tav>
                                        <p:tav tm="100000">
                                          <p:val>
                                            <p:strVal val="#ppt_w"/>
                                          </p:val>
                                        </p:tav>
                                      </p:tavLst>
                                    </p:anim>
                                    <p:anim calcmode="lin" valueType="num">
                                      <p:cBhvr>
                                        <p:cTn id="13" dur="1000" fill="hold"/>
                                        <p:tgtEl>
                                          <p:spTgt spid="79"/>
                                        </p:tgtEl>
                                        <p:attrNameLst>
                                          <p:attrName>ppt_h</p:attrName>
                                        </p:attrNameLst>
                                      </p:cBhvr>
                                      <p:tavLst>
                                        <p:tav tm="0">
                                          <p:val>
                                            <p:fltVal val="0"/>
                                          </p:val>
                                        </p:tav>
                                        <p:tav tm="100000">
                                          <p:val>
                                            <p:strVal val="#ppt_h"/>
                                          </p:val>
                                        </p:tav>
                                      </p:tavLst>
                                    </p:anim>
                                    <p:anim calcmode="lin" valueType="num">
                                      <p:cBhvr>
                                        <p:cTn id="14" dur="1000" fill="hold"/>
                                        <p:tgtEl>
                                          <p:spTgt spid="79"/>
                                        </p:tgtEl>
                                        <p:attrNameLst>
                                          <p:attrName>style.rotation</p:attrName>
                                        </p:attrNameLst>
                                      </p:cBhvr>
                                      <p:tavLst>
                                        <p:tav tm="0">
                                          <p:val>
                                            <p:fltVal val="90"/>
                                          </p:val>
                                        </p:tav>
                                        <p:tav tm="100000">
                                          <p:val>
                                            <p:fltVal val="0"/>
                                          </p:val>
                                        </p:tav>
                                      </p:tavLst>
                                    </p:anim>
                                    <p:animEffect transition="in" filter="fade">
                                      <p:cBhvr>
                                        <p:cTn id="15"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8" name="Shape 88"/>
          <p:cNvSpPr txBox="1">
            <a:spLocks noGrp="1"/>
          </p:cNvSpPr>
          <p:nvPr>
            <p:ph type="subTitle" idx="4294967295"/>
          </p:nvPr>
        </p:nvSpPr>
        <p:spPr>
          <a:xfrm>
            <a:off x="262102" y="267494"/>
            <a:ext cx="8642350" cy="500062"/>
          </a:xfrm>
          <a:prstGeom prst="rect">
            <a:avLst/>
          </a:prstGeom>
          <a:noFill/>
          <a:ln>
            <a:noFill/>
          </a:ln>
        </p:spPr>
        <p:txBody>
          <a:bodyPr lIns="91425" tIns="91425" rIns="91425" bIns="91425" anchor="t" anchorCtr="0">
            <a:noAutofit/>
          </a:bodyPr>
          <a:lstStyle/>
          <a:p>
            <a:pPr lvl="0" algn="ctr">
              <a:spcBef>
                <a:spcPts val="0"/>
              </a:spcBef>
              <a:buNone/>
            </a:pPr>
            <a:r>
              <a:rPr lang="en-US" altLang="en-US" sz="2400" b="1" dirty="0" smtClean="0">
                <a:solidFill>
                  <a:schemeClr val="tx1">
                    <a:lumMod val="50000"/>
                    <a:lumOff val="50000"/>
                  </a:schemeClr>
                </a:solidFill>
                <a:latin typeface="Estrangelo Edessa" panose="03080600000000000000" pitchFamily="66" charset="0"/>
                <a:ea typeface="Montserrat"/>
                <a:cs typeface="Estrangelo Edessa" panose="03080600000000000000" pitchFamily="66" charset="0"/>
                <a:sym typeface="Montserrat"/>
              </a:rPr>
              <a:t>WHO WE ARE</a:t>
            </a:r>
            <a:br>
              <a:rPr lang="en-US" altLang="en-US" sz="2400" b="1" dirty="0" smtClean="0">
                <a:solidFill>
                  <a:schemeClr val="tx1">
                    <a:lumMod val="50000"/>
                    <a:lumOff val="50000"/>
                  </a:schemeClr>
                </a:solidFill>
                <a:latin typeface="Estrangelo Edessa" panose="03080600000000000000" pitchFamily="66" charset="0"/>
                <a:ea typeface="Montserrat"/>
                <a:cs typeface="Estrangelo Edessa" panose="03080600000000000000" pitchFamily="66" charset="0"/>
                <a:sym typeface="Montserrat"/>
              </a:rPr>
            </a:br>
            <a:endParaRPr lang="en" sz="2000" b="1" dirty="0">
              <a:solidFill>
                <a:schemeClr val="tx1">
                  <a:lumMod val="50000"/>
                  <a:lumOff val="50000"/>
                </a:schemeClr>
              </a:solidFill>
              <a:latin typeface="Estrangelo Edessa" panose="03080600000000000000" pitchFamily="66" charset="0"/>
              <a:ea typeface="Montserrat"/>
              <a:cs typeface="Estrangelo Edessa" panose="03080600000000000000" pitchFamily="66" charset="0"/>
              <a:sym typeface="Montserrat"/>
            </a:endParaRPr>
          </a:p>
        </p:txBody>
      </p:sp>
      <p:sp>
        <p:nvSpPr>
          <p:cNvPr id="4" name="Oval 3"/>
          <p:cNvSpPr/>
          <p:nvPr/>
        </p:nvSpPr>
        <p:spPr>
          <a:xfrm>
            <a:off x="3059832" y="2211710"/>
            <a:ext cx="3024336" cy="1235082"/>
          </a:xfrm>
          <a:prstGeom prst="ellipse">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ONE TEAM </a:t>
            </a:r>
          </a:p>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DIVERSIFIED ACTIVITIES</a:t>
            </a:r>
            <a:endParaRPr lang="en-IN" sz="1200" b="1" dirty="0">
              <a:solidFill>
                <a:schemeClr val="tx1"/>
              </a:solidFill>
              <a:latin typeface="Estrangelo Edessa" panose="03080600000000000000" pitchFamily="66" charset="0"/>
              <a:cs typeface="Estrangelo Edessa" panose="03080600000000000000" pitchFamily="66" charset="0"/>
            </a:endParaRPr>
          </a:p>
        </p:txBody>
      </p:sp>
      <p:sp>
        <p:nvSpPr>
          <p:cNvPr id="5" name="Flowchart: Alternate Process 4"/>
          <p:cNvSpPr/>
          <p:nvPr/>
        </p:nvSpPr>
        <p:spPr>
          <a:xfrm>
            <a:off x="755576" y="1131590"/>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PRATICISING</a:t>
            </a:r>
          </a:p>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 ADVOCATES &amp; SOLICITORS</a:t>
            </a:r>
          </a:p>
        </p:txBody>
      </p:sp>
      <p:sp>
        <p:nvSpPr>
          <p:cNvPr id="6" name="Flowchart: Alternate Process 5"/>
          <p:cNvSpPr/>
          <p:nvPr/>
        </p:nvSpPr>
        <p:spPr>
          <a:xfrm>
            <a:off x="7004842" y="1131590"/>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smtClean="0">
                <a:solidFill>
                  <a:schemeClr val="tx1"/>
                </a:solidFill>
                <a:latin typeface="Estrangelo Edessa" panose="03080600000000000000" pitchFamily="66" charset="0"/>
                <a:cs typeface="Estrangelo Edessa" panose="03080600000000000000" pitchFamily="66" charset="0"/>
              </a:rPr>
              <a:t>LEGAL</a:t>
            </a:r>
            <a:endParaRPr lang="en-US" sz="1200" b="1" dirty="0">
              <a:solidFill>
                <a:schemeClr val="tx1"/>
              </a:solidFill>
              <a:latin typeface="Estrangelo Edessa" panose="03080600000000000000" pitchFamily="66" charset="0"/>
              <a:cs typeface="Estrangelo Edessa" panose="03080600000000000000" pitchFamily="66" charset="0"/>
            </a:endParaRPr>
          </a:p>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 AUDITORS</a:t>
            </a:r>
            <a:endParaRPr lang="en-IN" sz="1200" b="1" dirty="0">
              <a:solidFill>
                <a:schemeClr val="tx1"/>
              </a:solidFill>
              <a:latin typeface="Estrangelo Edessa" panose="03080600000000000000" pitchFamily="66" charset="0"/>
              <a:cs typeface="Estrangelo Edessa" panose="03080600000000000000" pitchFamily="66" charset="0"/>
            </a:endParaRPr>
          </a:p>
        </p:txBody>
      </p:sp>
      <p:sp>
        <p:nvSpPr>
          <p:cNvPr id="7" name="Flowchart: Alternate Process 6"/>
          <p:cNvSpPr/>
          <p:nvPr/>
        </p:nvSpPr>
        <p:spPr>
          <a:xfrm>
            <a:off x="7004842" y="3785054"/>
            <a:ext cx="1500198" cy="802920"/>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EMPLOYMENT &amp; INDUSTRIAL LAW CONSULTANTS</a:t>
            </a:r>
          </a:p>
        </p:txBody>
      </p:sp>
      <p:sp>
        <p:nvSpPr>
          <p:cNvPr id="8" name="Flowchart: Alternate Process 7"/>
          <p:cNvSpPr/>
          <p:nvPr/>
        </p:nvSpPr>
        <p:spPr>
          <a:xfrm>
            <a:off x="785786" y="3786196"/>
            <a:ext cx="1576834" cy="740602"/>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a:solidFill>
                  <a:schemeClr val="tx1"/>
                </a:solidFill>
                <a:latin typeface="Estrangelo Edessa" panose="03080600000000000000" pitchFamily="66" charset="0"/>
                <a:cs typeface="Estrangelo Edessa" panose="03080600000000000000" pitchFamily="66" charset="0"/>
              </a:rPr>
              <a:t>ARBITRATORS </a:t>
            </a:r>
          </a:p>
        </p:txBody>
      </p:sp>
      <p:sp>
        <p:nvSpPr>
          <p:cNvPr id="10" name="Flowchart: Alternate Process 9"/>
          <p:cNvSpPr/>
          <p:nvPr/>
        </p:nvSpPr>
        <p:spPr>
          <a:xfrm>
            <a:off x="3851920" y="3795886"/>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smtClean="0">
                <a:solidFill>
                  <a:schemeClr val="tx1"/>
                </a:solidFill>
                <a:latin typeface="Estrangelo Edessa" panose="03080600000000000000" pitchFamily="66" charset="0"/>
                <a:cs typeface="Estrangelo Edessa" panose="03080600000000000000" pitchFamily="66" charset="0"/>
              </a:rPr>
              <a:t>HANDLING INDUSTRIAL DISPUTES </a:t>
            </a:r>
            <a:endParaRPr lang="en-US" sz="1200" b="1" dirty="0">
              <a:solidFill>
                <a:schemeClr val="tx1"/>
              </a:solidFill>
              <a:latin typeface="Estrangelo Edessa" panose="03080600000000000000" pitchFamily="66" charset="0"/>
              <a:cs typeface="Estrangelo Edessa" panose="03080600000000000000" pitchFamily="66" charset="0"/>
            </a:endParaRPr>
          </a:p>
        </p:txBody>
      </p:sp>
      <p:sp>
        <p:nvSpPr>
          <p:cNvPr id="11" name="Flowchart: Alternate Process 10"/>
          <p:cNvSpPr/>
          <p:nvPr/>
        </p:nvSpPr>
        <p:spPr>
          <a:xfrm>
            <a:off x="3851920" y="1131590"/>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smtClean="0">
                <a:solidFill>
                  <a:schemeClr val="tx1"/>
                </a:solidFill>
                <a:latin typeface="Estrangelo Edessa" panose="03080600000000000000" pitchFamily="66" charset="0"/>
                <a:cs typeface="Estrangelo Edessa" panose="03080600000000000000" pitchFamily="66" charset="0"/>
              </a:rPr>
              <a:t>SOLUTIONS PROVIDERS TO STATUTORY COMPLIANCES  </a:t>
            </a:r>
            <a:endParaRPr lang="en-US" sz="1200" b="1" dirty="0">
              <a:solidFill>
                <a:schemeClr val="tx1"/>
              </a:solidFill>
              <a:latin typeface="Estrangelo Edessa" panose="03080600000000000000" pitchFamily="66" charset="0"/>
              <a:cs typeface="Estrangelo Edessa" panose="03080600000000000000" pitchFamily="66" charset="0"/>
            </a:endParaRPr>
          </a:p>
        </p:txBody>
      </p:sp>
      <p:sp>
        <p:nvSpPr>
          <p:cNvPr id="12" name="Footer Placeholder 5"/>
          <p:cNvSpPr txBox="1">
            <a:spLocks/>
          </p:cNvSpPr>
          <p:nvPr/>
        </p:nvSpPr>
        <p:spPr>
          <a:xfrm>
            <a:off x="6300192" y="4803997"/>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
        <p:nvSpPr>
          <p:cNvPr id="13" name="Flowchart: Alternate Process 12"/>
          <p:cNvSpPr/>
          <p:nvPr/>
        </p:nvSpPr>
        <p:spPr>
          <a:xfrm>
            <a:off x="755576" y="2434004"/>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smtClean="0">
                <a:solidFill>
                  <a:schemeClr val="tx1"/>
                </a:solidFill>
                <a:latin typeface="Estrangelo Edessa" panose="03080600000000000000" pitchFamily="66" charset="0"/>
                <a:cs typeface="Estrangelo Edessa" panose="03080600000000000000" pitchFamily="66" charset="0"/>
              </a:rPr>
              <a:t>CORPORATE LEGAL SERVICES</a:t>
            </a:r>
            <a:endParaRPr lang="en-US" sz="1200" b="1" dirty="0">
              <a:solidFill>
                <a:schemeClr val="tx1"/>
              </a:solidFill>
              <a:latin typeface="Estrangelo Edessa" panose="03080600000000000000" pitchFamily="66" charset="0"/>
              <a:cs typeface="Estrangelo Edessa" panose="03080600000000000000" pitchFamily="66" charset="0"/>
            </a:endParaRPr>
          </a:p>
        </p:txBody>
      </p:sp>
      <p:sp>
        <p:nvSpPr>
          <p:cNvPr id="14" name="Flowchart: Alternate Process 13"/>
          <p:cNvSpPr/>
          <p:nvPr/>
        </p:nvSpPr>
        <p:spPr>
          <a:xfrm>
            <a:off x="7020272" y="2506012"/>
            <a:ext cx="1500198" cy="785818"/>
          </a:xfrm>
          <a:prstGeom prst="flowChartAlternateProcess">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defTabSz="1235075" eaLnBrk="0" hangingPunct="0"/>
            <a:r>
              <a:rPr lang="en-US" sz="1200" b="1" dirty="0" smtClean="0">
                <a:solidFill>
                  <a:schemeClr val="tx1"/>
                </a:solidFill>
                <a:latin typeface="Estrangelo Edessa" panose="03080600000000000000" pitchFamily="66" charset="0"/>
                <a:cs typeface="Estrangelo Edessa" panose="03080600000000000000" pitchFamily="66" charset="0"/>
              </a:rPr>
              <a:t> LEGAL CONSULTANTS</a:t>
            </a:r>
            <a:endParaRPr lang="en-IN" sz="1200" b="1" dirty="0">
              <a:solidFill>
                <a:schemeClr val="tx1"/>
              </a:solidFill>
              <a:latin typeface="Estrangelo Edessa" panose="03080600000000000000" pitchFamily="66" charset="0"/>
              <a:cs typeface="Estrangelo Edessa" panose="03080600000000000000" pitchFamily="66"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body" idx="1"/>
          </p:nvPr>
        </p:nvSpPr>
        <p:spPr>
          <a:xfrm>
            <a:off x="251520" y="1131590"/>
            <a:ext cx="8640960" cy="3600400"/>
          </a:xfrm>
          <a:prstGeom prst="rect">
            <a:avLst/>
          </a:prstGeom>
        </p:spPr>
        <p:txBody>
          <a:bodyPr lIns="91425" tIns="91425" rIns="91425" bIns="91425" anchor="t" anchorCtr="0">
            <a:noAutofit/>
          </a:bodyPr>
          <a:lstStyle/>
          <a:p>
            <a:pPr marL="457200" lvl="0" indent="-228600">
              <a:buNone/>
            </a:pPr>
            <a:r>
              <a:rPr lang="en-US" sz="1400" b="1" dirty="0" smtClean="0">
                <a:solidFill>
                  <a:schemeClr val="tx1">
                    <a:lumMod val="50000"/>
                    <a:lumOff val="50000"/>
                  </a:schemeClr>
                </a:solidFill>
                <a:latin typeface="Estrangelo Edessa" panose="03080600000000000000" pitchFamily="66" charset="0"/>
                <a:cs typeface="Estrangelo Edessa" panose="03080600000000000000" pitchFamily="66" charset="0"/>
              </a:rPr>
              <a:t>PROVIDERS OF CONSUMMATE SOLUTIONS TO THE CLIENTS IN THE AREAS OF:</a:t>
            </a:r>
          </a:p>
          <a:p>
            <a:pPr marL="457200" lvl="0" indent="-228600">
              <a:buNone/>
            </a:pPr>
            <a:endParaRPr lang="en-US" sz="1200" b="1" dirty="0" smtClean="0">
              <a:solidFill>
                <a:schemeClr val="tx1">
                  <a:lumMod val="50000"/>
                  <a:lumOff val="50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200" dirty="0" smtClean="0">
                <a:solidFill>
                  <a:schemeClr val="tx2">
                    <a:lumMod val="25000"/>
                  </a:schemeClr>
                </a:solidFill>
                <a:latin typeface="Estrangelo Edessa" panose="03080600000000000000" pitchFamily="66" charset="0"/>
                <a:cs typeface="Estrangelo Edessa" panose="03080600000000000000" pitchFamily="66" charset="0"/>
              </a:rPr>
              <a:t>  </a:t>
            </a: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START-UP BUSINESS LEGAL SUPPORT  </a:t>
            </a: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ADVISORY SERVICES ON ACQUISITION, MERGER AND DEMERGER</a:t>
            </a: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REGISTRATION OF ESTABLISHMENTS</a:t>
            </a:r>
          </a:p>
          <a:p>
            <a:pPr algn="just" eaLnBrk="1" hangingPunct="1">
              <a:lnSpc>
                <a:spcPct val="80000"/>
              </a:lnSpc>
              <a:buClr>
                <a:schemeClr val="tx1"/>
              </a:buClr>
              <a:buSzPct val="99000"/>
              <a:buNone/>
              <a:defRPr/>
            </a:pPr>
            <a:endParaRPr lang="en-IN"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COURT REPRESENTATIONS (Supreme Court, High Court, Tribunals, ESI Court, </a:t>
            </a:r>
            <a:r>
              <a:rPr lang="en-US" sz="1400" dirty="0" err="1" smtClean="0">
                <a:solidFill>
                  <a:schemeClr val="tx2">
                    <a:lumMod val="25000"/>
                  </a:schemeClr>
                </a:solidFill>
                <a:latin typeface="Estrangelo Edessa" panose="03080600000000000000" pitchFamily="66" charset="0"/>
                <a:cs typeface="Estrangelo Edessa" panose="03080600000000000000" pitchFamily="66" charset="0"/>
              </a:rPr>
              <a:t>Labour</a:t>
            </a: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Courts)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IN" sz="1400" dirty="0" smtClean="0">
                <a:solidFill>
                  <a:schemeClr val="tx2">
                    <a:lumMod val="25000"/>
                  </a:schemeClr>
                </a:solidFill>
                <a:latin typeface="Estrangelo Edessa" panose="03080600000000000000" pitchFamily="66" charset="0"/>
                <a:cs typeface="Estrangelo Edessa" panose="03080600000000000000" pitchFamily="66" charset="0"/>
              </a:rPr>
              <a:t>  ADVISORY SERVICES (Litigations, Contracts, Copy Rights and Trade Mark Registrations, Civil Suits, Debts Recovery)</a:t>
            </a:r>
          </a:p>
          <a:p>
            <a:pPr algn="just" eaLnBrk="1" hangingPunct="1">
              <a:lnSpc>
                <a:spcPct val="80000"/>
              </a:lnSpc>
              <a:buClr>
                <a:schemeClr val="tx1"/>
              </a:buClr>
              <a:buSzPct val="99000"/>
              <a:buFont typeface="Wingdings" pitchFamily="2" charset="2"/>
              <a:buChar char="ü"/>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HR COMPLIANCE MANAGEMENT, EMPLOYMENT LITIGATIONS &amp; DISPUTE RESOLUTIONS</a:t>
            </a:r>
            <a:endParaRPr lang="en-IN"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COMPLIANCE AUDITOR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ARBITRATION, CONCILATION AND MEDIATION</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CRIMINAL DEFENCE AND CRISIS MANAGEMENT </a:t>
            </a:r>
          </a:p>
        </p:txBody>
      </p:sp>
      <p:sp>
        <p:nvSpPr>
          <p:cNvPr id="11" name="Title 1"/>
          <p:cNvSpPr txBox="1">
            <a:spLocks/>
          </p:cNvSpPr>
          <p:nvPr/>
        </p:nvSpPr>
        <p:spPr>
          <a:xfrm>
            <a:off x="251520" y="267494"/>
            <a:ext cx="8640960" cy="428628"/>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WHAT WE</a:t>
            </a:r>
            <a:r>
              <a:rPr kumimoji="0" lang="en-US" sz="2400" b="1" i="0" u="none" strike="noStrike" kern="0" cap="none" spc="0" normalizeH="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DO</a:t>
            </a: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a:t>
            </a: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1">
                                            <p:txEl>
                                              <p:pRg st="0" end="0"/>
                                            </p:txEl>
                                          </p:spTgt>
                                        </p:tgtEl>
                                        <p:attrNameLst>
                                          <p:attrName>style.visibility</p:attrName>
                                        </p:attrNameLst>
                                      </p:cBhvr>
                                      <p:to>
                                        <p:strVal val="visible"/>
                                      </p:to>
                                    </p:set>
                                    <p:animEffect transition="in" filter="barn(inVertical)">
                                      <p:cBhvr>
                                        <p:cTn id="12" dur="500"/>
                                        <p:tgtEl>
                                          <p:spTgt spid="1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 calcmode="lin" valueType="num">
                                      <p:cBhvr>
                                        <p:cTn id="17" dur="500" fill="hold"/>
                                        <p:tgtEl>
                                          <p:spTgt spid="11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1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1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11">
                                            <p:txEl>
                                              <p:pRg st="4" end="4"/>
                                            </p:txEl>
                                          </p:spTgt>
                                        </p:tgtEl>
                                        <p:attrNameLst>
                                          <p:attrName>style.visibility</p:attrName>
                                        </p:attrNameLst>
                                      </p:cBhvr>
                                      <p:to>
                                        <p:strVal val="visible"/>
                                      </p:to>
                                    </p:set>
                                    <p:anim calcmode="lin" valueType="num">
                                      <p:cBhvr>
                                        <p:cTn id="24" dur="500" fill="hold"/>
                                        <p:tgtEl>
                                          <p:spTgt spid="111">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11">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11">
                                            <p:txEl>
                                              <p:pRg st="6" end="6"/>
                                            </p:txEl>
                                          </p:spTgt>
                                        </p:tgtEl>
                                        <p:attrNameLst>
                                          <p:attrName>style.visibility</p:attrName>
                                        </p:attrNameLst>
                                      </p:cBhvr>
                                      <p:to>
                                        <p:strVal val="visible"/>
                                      </p:to>
                                    </p:set>
                                    <p:anim calcmode="lin" valueType="num">
                                      <p:cBhvr>
                                        <p:cTn id="31" dur="500" fill="hold"/>
                                        <p:tgtEl>
                                          <p:spTgt spid="111">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11">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11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11">
                                            <p:txEl>
                                              <p:pRg st="8" end="8"/>
                                            </p:txEl>
                                          </p:spTgt>
                                        </p:tgtEl>
                                        <p:attrNameLst>
                                          <p:attrName>style.visibility</p:attrName>
                                        </p:attrNameLst>
                                      </p:cBhvr>
                                      <p:to>
                                        <p:strVal val="visible"/>
                                      </p:to>
                                    </p:set>
                                    <p:anim calcmode="lin" valueType="num">
                                      <p:cBhvr>
                                        <p:cTn id="38" dur="500" fill="hold"/>
                                        <p:tgtEl>
                                          <p:spTgt spid="111">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111">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111">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11">
                                            <p:txEl>
                                              <p:pRg st="10" end="10"/>
                                            </p:txEl>
                                          </p:spTgt>
                                        </p:tgtEl>
                                        <p:attrNameLst>
                                          <p:attrName>style.visibility</p:attrName>
                                        </p:attrNameLst>
                                      </p:cBhvr>
                                      <p:to>
                                        <p:strVal val="visible"/>
                                      </p:to>
                                    </p:set>
                                    <p:anim calcmode="lin" valueType="num">
                                      <p:cBhvr>
                                        <p:cTn id="45" dur="500" fill="hold"/>
                                        <p:tgtEl>
                                          <p:spTgt spid="111">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111">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11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11">
                                            <p:txEl>
                                              <p:pRg st="12" end="12"/>
                                            </p:txEl>
                                          </p:spTgt>
                                        </p:tgtEl>
                                        <p:attrNameLst>
                                          <p:attrName>style.visibility</p:attrName>
                                        </p:attrNameLst>
                                      </p:cBhvr>
                                      <p:to>
                                        <p:strVal val="visible"/>
                                      </p:to>
                                    </p:set>
                                    <p:anim calcmode="lin" valueType="num">
                                      <p:cBhvr>
                                        <p:cTn id="52" dur="500" fill="hold"/>
                                        <p:tgtEl>
                                          <p:spTgt spid="111">
                                            <p:txEl>
                                              <p:pRg st="12" end="12"/>
                                            </p:txEl>
                                          </p:spTgt>
                                        </p:tgtEl>
                                        <p:attrNameLst>
                                          <p:attrName>ppt_w</p:attrName>
                                        </p:attrNameLst>
                                      </p:cBhvr>
                                      <p:tavLst>
                                        <p:tav tm="0">
                                          <p:val>
                                            <p:fltVal val="0"/>
                                          </p:val>
                                        </p:tav>
                                        <p:tav tm="100000">
                                          <p:val>
                                            <p:strVal val="#ppt_w"/>
                                          </p:val>
                                        </p:tav>
                                      </p:tavLst>
                                    </p:anim>
                                    <p:anim calcmode="lin" valueType="num">
                                      <p:cBhvr>
                                        <p:cTn id="53" dur="500" fill="hold"/>
                                        <p:tgtEl>
                                          <p:spTgt spid="111">
                                            <p:txEl>
                                              <p:pRg st="12" end="12"/>
                                            </p:txEl>
                                          </p:spTgt>
                                        </p:tgtEl>
                                        <p:attrNameLst>
                                          <p:attrName>ppt_h</p:attrName>
                                        </p:attrNameLst>
                                      </p:cBhvr>
                                      <p:tavLst>
                                        <p:tav tm="0">
                                          <p:val>
                                            <p:fltVal val="0"/>
                                          </p:val>
                                        </p:tav>
                                        <p:tav tm="100000">
                                          <p:val>
                                            <p:strVal val="#ppt_h"/>
                                          </p:val>
                                        </p:tav>
                                      </p:tavLst>
                                    </p:anim>
                                    <p:animEffect transition="in" filter="fade">
                                      <p:cBhvr>
                                        <p:cTn id="54" dur="500"/>
                                        <p:tgtEl>
                                          <p:spTgt spid="111">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111">
                                            <p:txEl>
                                              <p:pRg st="14" end="14"/>
                                            </p:txEl>
                                          </p:spTgt>
                                        </p:tgtEl>
                                        <p:attrNameLst>
                                          <p:attrName>style.visibility</p:attrName>
                                        </p:attrNameLst>
                                      </p:cBhvr>
                                      <p:to>
                                        <p:strVal val="visible"/>
                                      </p:to>
                                    </p:set>
                                    <p:anim calcmode="lin" valueType="num">
                                      <p:cBhvr>
                                        <p:cTn id="59" dur="500" fill="hold"/>
                                        <p:tgtEl>
                                          <p:spTgt spid="111">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111">
                                            <p:txEl>
                                              <p:pRg st="14" end="14"/>
                                            </p:txEl>
                                          </p:spTgt>
                                        </p:tgtEl>
                                        <p:attrNameLst>
                                          <p:attrName>ppt_h</p:attrName>
                                        </p:attrNameLst>
                                      </p:cBhvr>
                                      <p:tavLst>
                                        <p:tav tm="0">
                                          <p:val>
                                            <p:fltVal val="0"/>
                                          </p:val>
                                        </p:tav>
                                        <p:tav tm="100000">
                                          <p:val>
                                            <p:strVal val="#ppt_h"/>
                                          </p:val>
                                        </p:tav>
                                      </p:tavLst>
                                    </p:anim>
                                    <p:animEffect transition="in" filter="fade">
                                      <p:cBhvr>
                                        <p:cTn id="61" dur="500"/>
                                        <p:tgtEl>
                                          <p:spTgt spid="111">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11">
                                            <p:txEl>
                                              <p:pRg st="16" end="16"/>
                                            </p:txEl>
                                          </p:spTgt>
                                        </p:tgtEl>
                                        <p:attrNameLst>
                                          <p:attrName>style.visibility</p:attrName>
                                        </p:attrNameLst>
                                      </p:cBhvr>
                                      <p:to>
                                        <p:strVal val="visible"/>
                                      </p:to>
                                    </p:set>
                                    <p:anim calcmode="lin" valueType="num">
                                      <p:cBhvr>
                                        <p:cTn id="66" dur="500" fill="hold"/>
                                        <p:tgtEl>
                                          <p:spTgt spid="111">
                                            <p:txEl>
                                              <p:pRg st="16" end="16"/>
                                            </p:txEl>
                                          </p:spTgt>
                                        </p:tgtEl>
                                        <p:attrNameLst>
                                          <p:attrName>ppt_w</p:attrName>
                                        </p:attrNameLst>
                                      </p:cBhvr>
                                      <p:tavLst>
                                        <p:tav tm="0">
                                          <p:val>
                                            <p:fltVal val="0"/>
                                          </p:val>
                                        </p:tav>
                                        <p:tav tm="100000">
                                          <p:val>
                                            <p:strVal val="#ppt_w"/>
                                          </p:val>
                                        </p:tav>
                                      </p:tavLst>
                                    </p:anim>
                                    <p:anim calcmode="lin" valueType="num">
                                      <p:cBhvr>
                                        <p:cTn id="67" dur="500" fill="hold"/>
                                        <p:tgtEl>
                                          <p:spTgt spid="111">
                                            <p:txEl>
                                              <p:pRg st="16" end="16"/>
                                            </p:txEl>
                                          </p:spTgt>
                                        </p:tgtEl>
                                        <p:attrNameLst>
                                          <p:attrName>ppt_h</p:attrName>
                                        </p:attrNameLst>
                                      </p:cBhvr>
                                      <p:tavLst>
                                        <p:tav tm="0">
                                          <p:val>
                                            <p:fltVal val="0"/>
                                          </p:val>
                                        </p:tav>
                                        <p:tav tm="100000">
                                          <p:val>
                                            <p:strVal val="#ppt_h"/>
                                          </p:val>
                                        </p:tav>
                                      </p:tavLst>
                                    </p:anim>
                                    <p:animEffect transition="in" filter="fade">
                                      <p:cBhvr>
                                        <p:cTn id="68" dur="500"/>
                                        <p:tgtEl>
                                          <p:spTgt spid="111">
                                            <p:txEl>
                                              <p:pRg st="16" end="1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111">
                                            <p:txEl>
                                              <p:pRg st="18" end="18"/>
                                            </p:txEl>
                                          </p:spTgt>
                                        </p:tgtEl>
                                        <p:attrNameLst>
                                          <p:attrName>style.visibility</p:attrName>
                                        </p:attrNameLst>
                                      </p:cBhvr>
                                      <p:to>
                                        <p:strVal val="visible"/>
                                      </p:to>
                                    </p:set>
                                    <p:anim calcmode="lin" valueType="num">
                                      <p:cBhvr>
                                        <p:cTn id="73" dur="500" fill="hold"/>
                                        <p:tgtEl>
                                          <p:spTgt spid="111">
                                            <p:txEl>
                                              <p:pRg st="18" end="18"/>
                                            </p:txEl>
                                          </p:spTgt>
                                        </p:tgtEl>
                                        <p:attrNameLst>
                                          <p:attrName>ppt_w</p:attrName>
                                        </p:attrNameLst>
                                      </p:cBhvr>
                                      <p:tavLst>
                                        <p:tav tm="0">
                                          <p:val>
                                            <p:fltVal val="0"/>
                                          </p:val>
                                        </p:tav>
                                        <p:tav tm="100000">
                                          <p:val>
                                            <p:strVal val="#ppt_w"/>
                                          </p:val>
                                        </p:tav>
                                      </p:tavLst>
                                    </p:anim>
                                    <p:anim calcmode="lin" valueType="num">
                                      <p:cBhvr>
                                        <p:cTn id="74" dur="500" fill="hold"/>
                                        <p:tgtEl>
                                          <p:spTgt spid="111">
                                            <p:txEl>
                                              <p:pRg st="18" end="18"/>
                                            </p:txEl>
                                          </p:spTgt>
                                        </p:tgtEl>
                                        <p:attrNameLst>
                                          <p:attrName>ppt_h</p:attrName>
                                        </p:attrNameLst>
                                      </p:cBhvr>
                                      <p:tavLst>
                                        <p:tav tm="0">
                                          <p:val>
                                            <p:fltVal val="0"/>
                                          </p:val>
                                        </p:tav>
                                        <p:tav tm="100000">
                                          <p:val>
                                            <p:strVal val="#ppt_h"/>
                                          </p:val>
                                        </p:tav>
                                      </p:tavLst>
                                    </p:anim>
                                    <p:animEffect transition="in" filter="fade">
                                      <p:cBhvr>
                                        <p:cTn id="75" dur="500"/>
                                        <p:tgtEl>
                                          <p:spTgt spid="111">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body" idx="1"/>
          </p:nvPr>
        </p:nvSpPr>
        <p:spPr>
          <a:xfrm>
            <a:off x="251520" y="1131590"/>
            <a:ext cx="8640960" cy="3600400"/>
          </a:xfrm>
          <a:prstGeom prst="rect">
            <a:avLst/>
          </a:prstGeom>
        </p:spPr>
        <p:txBody>
          <a:bodyPr lIns="91425" tIns="91425" rIns="91425" bIns="91425" anchor="t" anchorCtr="0">
            <a:noAutofit/>
          </a:bodyPr>
          <a:lstStyle/>
          <a:p>
            <a:pPr marL="457200" lvl="0" indent="-228600">
              <a:buNone/>
            </a:pPr>
            <a:r>
              <a:rPr lang="en-US" sz="1400" b="1" dirty="0" smtClean="0">
                <a:solidFill>
                  <a:schemeClr val="tx1">
                    <a:lumMod val="50000"/>
                    <a:lumOff val="50000"/>
                  </a:schemeClr>
                </a:solidFill>
                <a:latin typeface="Estrangelo Edessa" panose="03080600000000000000" pitchFamily="66" charset="0"/>
                <a:cs typeface="Estrangelo Edessa" panose="03080600000000000000" pitchFamily="66" charset="0"/>
              </a:rPr>
              <a:t>PROVIDERS OF CONSUMMATE SOLUTIONS TO THE CLIENTS IN THE AREAS OF:</a:t>
            </a:r>
          </a:p>
          <a:p>
            <a:pPr marL="457200" lvl="0" indent="-228600">
              <a:buNone/>
            </a:pPr>
            <a:endParaRPr lang="en-US" sz="1200" b="1" dirty="0" smtClean="0">
              <a:solidFill>
                <a:schemeClr val="tx1">
                  <a:lumMod val="50000"/>
                  <a:lumOff val="50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200" dirty="0" smtClean="0">
                <a:solidFill>
                  <a:schemeClr val="tx2">
                    <a:lumMod val="25000"/>
                  </a:schemeClr>
                </a:solidFill>
                <a:latin typeface="Estrangelo Edessa" panose="03080600000000000000" pitchFamily="66" charset="0"/>
                <a:cs typeface="Estrangelo Edessa" panose="03080600000000000000" pitchFamily="66" charset="0"/>
              </a:rPr>
              <a:t>  </a:t>
            </a: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AUDITS   LIKE:</a:t>
            </a: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HR AUDITS  &amp; HR INTEGRATIONS (for Merger, Demerger, Acquisition)</a:t>
            </a: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ENTITY AUDITS </a:t>
            </a:r>
          </a:p>
          <a:p>
            <a:pPr algn="just" eaLnBrk="1" hangingPunct="1">
              <a:lnSpc>
                <a:spcPct val="80000"/>
              </a:lnSpc>
              <a:buClr>
                <a:schemeClr val="tx1"/>
              </a:buClr>
              <a:buSzPct val="99000"/>
              <a:buNone/>
              <a:defRPr/>
            </a:pPr>
            <a:endParaRPr lang="en-IN"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LIABILITY AUDITS ( at the time of sale or purchase of Entity)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IN" sz="1400" dirty="0" smtClean="0">
                <a:solidFill>
                  <a:schemeClr val="tx2">
                    <a:lumMod val="25000"/>
                  </a:schemeClr>
                </a:solidFill>
                <a:latin typeface="Estrangelo Edessa" panose="03080600000000000000" pitchFamily="66" charset="0"/>
                <a:cs typeface="Estrangelo Edessa" panose="03080600000000000000" pitchFamily="66" charset="0"/>
              </a:rPr>
              <a:t>  IR AUDITS</a:t>
            </a:r>
          </a:p>
          <a:p>
            <a:pPr algn="just" eaLnBrk="1" hangingPunct="1">
              <a:lnSpc>
                <a:spcPct val="80000"/>
              </a:lnSpc>
              <a:buClr>
                <a:schemeClr val="tx1"/>
              </a:buClr>
              <a:buSzPct val="99000"/>
              <a:buFont typeface="Wingdings" pitchFamily="2" charset="2"/>
              <a:buChar char="ü"/>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SUPPLIER AUDIT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VENDOR COMPLIANCE AUDIT</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COMPANY STATUTORY COMPLIANCE AUDIT  </a:t>
            </a:r>
          </a:p>
        </p:txBody>
      </p:sp>
      <p:sp>
        <p:nvSpPr>
          <p:cNvPr id="11" name="Title 1"/>
          <p:cNvSpPr txBox="1">
            <a:spLocks/>
          </p:cNvSpPr>
          <p:nvPr/>
        </p:nvSpPr>
        <p:spPr>
          <a:xfrm>
            <a:off x="251520" y="267494"/>
            <a:ext cx="8640960" cy="428628"/>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WHAT WE</a:t>
            </a:r>
            <a:r>
              <a:rPr kumimoji="0" lang="en-US" sz="2400" b="1" i="0" u="none" strike="noStrike" kern="0" cap="none" spc="0" normalizeH="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DO</a:t>
            </a: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a:t>
            </a: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extLst>
      <p:ext uri="{BB962C8B-B14F-4D97-AF65-F5344CB8AC3E}">
        <p14:creationId xmlns:p14="http://schemas.microsoft.com/office/powerpoint/2010/main" val="75261255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1">
                                            <p:txEl>
                                              <p:pRg st="0" end="0"/>
                                            </p:txEl>
                                          </p:spTgt>
                                        </p:tgtEl>
                                        <p:attrNameLst>
                                          <p:attrName>style.visibility</p:attrName>
                                        </p:attrNameLst>
                                      </p:cBhvr>
                                      <p:to>
                                        <p:strVal val="visible"/>
                                      </p:to>
                                    </p:set>
                                    <p:animEffect transition="in" filter="barn(inVertical)">
                                      <p:cBhvr>
                                        <p:cTn id="12" dur="500"/>
                                        <p:tgtEl>
                                          <p:spTgt spid="1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 calcmode="lin" valueType="num">
                                      <p:cBhvr>
                                        <p:cTn id="17" dur="500" fill="hold"/>
                                        <p:tgtEl>
                                          <p:spTgt spid="11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1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1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11">
                                            <p:txEl>
                                              <p:pRg st="4" end="4"/>
                                            </p:txEl>
                                          </p:spTgt>
                                        </p:tgtEl>
                                        <p:attrNameLst>
                                          <p:attrName>style.visibility</p:attrName>
                                        </p:attrNameLst>
                                      </p:cBhvr>
                                      <p:to>
                                        <p:strVal val="visible"/>
                                      </p:to>
                                    </p:set>
                                    <p:anim calcmode="lin" valueType="num">
                                      <p:cBhvr>
                                        <p:cTn id="24" dur="500" fill="hold"/>
                                        <p:tgtEl>
                                          <p:spTgt spid="111">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11">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11">
                                            <p:txEl>
                                              <p:pRg st="6" end="6"/>
                                            </p:txEl>
                                          </p:spTgt>
                                        </p:tgtEl>
                                        <p:attrNameLst>
                                          <p:attrName>style.visibility</p:attrName>
                                        </p:attrNameLst>
                                      </p:cBhvr>
                                      <p:to>
                                        <p:strVal val="visible"/>
                                      </p:to>
                                    </p:set>
                                    <p:anim calcmode="lin" valueType="num">
                                      <p:cBhvr>
                                        <p:cTn id="31" dur="500" fill="hold"/>
                                        <p:tgtEl>
                                          <p:spTgt spid="111">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11">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11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11">
                                            <p:txEl>
                                              <p:pRg st="8" end="8"/>
                                            </p:txEl>
                                          </p:spTgt>
                                        </p:tgtEl>
                                        <p:attrNameLst>
                                          <p:attrName>style.visibility</p:attrName>
                                        </p:attrNameLst>
                                      </p:cBhvr>
                                      <p:to>
                                        <p:strVal val="visible"/>
                                      </p:to>
                                    </p:set>
                                    <p:anim calcmode="lin" valueType="num">
                                      <p:cBhvr>
                                        <p:cTn id="38" dur="500" fill="hold"/>
                                        <p:tgtEl>
                                          <p:spTgt spid="111">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111">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111">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11">
                                            <p:txEl>
                                              <p:pRg st="10" end="10"/>
                                            </p:txEl>
                                          </p:spTgt>
                                        </p:tgtEl>
                                        <p:attrNameLst>
                                          <p:attrName>style.visibility</p:attrName>
                                        </p:attrNameLst>
                                      </p:cBhvr>
                                      <p:to>
                                        <p:strVal val="visible"/>
                                      </p:to>
                                    </p:set>
                                    <p:anim calcmode="lin" valueType="num">
                                      <p:cBhvr>
                                        <p:cTn id="45" dur="500" fill="hold"/>
                                        <p:tgtEl>
                                          <p:spTgt spid="111">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111">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11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11">
                                            <p:txEl>
                                              <p:pRg st="12" end="12"/>
                                            </p:txEl>
                                          </p:spTgt>
                                        </p:tgtEl>
                                        <p:attrNameLst>
                                          <p:attrName>style.visibility</p:attrName>
                                        </p:attrNameLst>
                                      </p:cBhvr>
                                      <p:to>
                                        <p:strVal val="visible"/>
                                      </p:to>
                                    </p:set>
                                    <p:anim calcmode="lin" valueType="num">
                                      <p:cBhvr>
                                        <p:cTn id="52" dur="500" fill="hold"/>
                                        <p:tgtEl>
                                          <p:spTgt spid="111">
                                            <p:txEl>
                                              <p:pRg st="12" end="12"/>
                                            </p:txEl>
                                          </p:spTgt>
                                        </p:tgtEl>
                                        <p:attrNameLst>
                                          <p:attrName>ppt_w</p:attrName>
                                        </p:attrNameLst>
                                      </p:cBhvr>
                                      <p:tavLst>
                                        <p:tav tm="0">
                                          <p:val>
                                            <p:fltVal val="0"/>
                                          </p:val>
                                        </p:tav>
                                        <p:tav tm="100000">
                                          <p:val>
                                            <p:strVal val="#ppt_w"/>
                                          </p:val>
                                        </p:tav>
                                      </p:tavLst>
                                    </p:anim>
                                    <p:anim calcmode="lin" valueType="num">
                                      <p:cBhvr>
                                        <p:cTn id="53" dur="500" fill="hold"/>
                                        <p:tgtEl>
                                          <p:spTgt spid="111">
                                            <p:txEl>
                                              <p:pRg st="12" end="12"/>
                                            </p:txEl>
                                          </p:spTgt>
                                        </p:tgtEl>
                                        <p:attrNameLst>
                                          <p:attrName>ppt_h</p:attrName>
                                        </p:attrNameLst>
                                      </p:cBhvr>
                                      <p:tavLst>
                                        <p:tav tm="0">
                                          <p:val>
                                            <p:fltVal val="0"/>
                                          </p:val>
                                        </p:tav>
                                        <p:tav tm="100000">
                                          <p:val>
                                            <p:strVal val="#ppt_h"/>
                                          </p:val>
                                        </p:tav>
                                      </p:tavLst>
                                    </p:anim>
                                    <p:animEffect transition="in" filter="fade">
                                      <p:cBhvr>
                                        <p:cTn id="54" dur="500"/>
                                        <p:tgtEl>
                                          <p:spTgt spid="111">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111">
                                            <p:txEl>
                                              <p:pRg st="14" end="14"/>
                                            </p:txEl>
                                          </p:spTgt>
                                        </p:tgtEl>
                                        <p:attrNameLst>
                                          <p:attrName>style.visibility</p:attrName>
                                        </p:attrNameLst>
                                      </p:cBhvr>
                                      <p:to>
                                        <p:strVal val="visible"/>
                                      </p:to>
                                    </p:set>
                                    <p:anim calcmode="lin" valueType="num">
                                      <p:cBhvr>
                                        <p:cTn id="59" dur="500" fill="hold"/>
                                        <p:tgtEl>
                                          <p:spTgt spid="111">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111">
                                            <p:txEl>
                                              <p:pRg st="14" end="14"/>
                                            </p:txEl>
                                          </p:spTgt>
                                        </p:tgtEl>
                                        <p:attrNameLst>
                                          <p:attrName>ppt_h</p:attrName>
                                        </p:attrNameLst>
                                      </p:cBhvr>
                                      <p:tavLst>
                                        <p:tav tm="0">
                                          <p:val>
                                            <p:fltVal val="0"/>
                                          </p:val>
                                        </p:tav>
                                        <p:tav tm="100000">
                                          <p:val>
                                            <p:strVal val="#ppt_h"/>
                                          </p:val>
                                        </p:tav>
                                      </p:tavLst>
                                    </p:anim>
                                    <p:animEffect transition="in" filter="fade">
                                      <p:cBhvr>
                                        <p:cTn id="61" dur="500"/>
                                        <p:tgtEl>
                                          <p:spTgt spid="111">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11">
                                            <p:txEl>
                                              <p:pRg st="16" end="16"/>
                                            </p:txEl>
                                          </p:spTgt>
                                        </p:tgtEl>
                                        <p:attrNameLst>
                                          <p:attrName>style.visibility</p:attrName>
                                        </p:attrNameLst>
                                      </p:cBhvr>
                                      <p:to>
                                        <p:strVal val="visible"/>
                                      </p:to>
                                    </p:set>
                                    <p:anim calcmode="lin" valueType="num">
                                      <p:cBhvr>
                                        <p:cTn id="66" dur="500" fill="hold"/>
                                        <p:tgtEl>
                                          <p:spTgt spid="111">
                                            <p:txEl>
                                              <p:pRg st="16" end="16"/>
                                            </p:txEl>
                                          </p:spTgt>
                                        </p:tgtEl>
                                        <p:attrNameLst>
                                          <p:attrName>ppt_w</p:attrName>
                                        </p:attrNameLst>
                                      </p:cBhvr>
                                      <p:tavLst>
                                        <p:tav tm="0">
                                          <p:val>
                                            <p:fltVal val="0"/>
                                          </p:val>
                                        </p:tav>
                                        <p:tav tm="100000">
                                          <p:val>
                                            <p:strVal val="#ppt_w"/>
                                          </p:val>
                                        </p:tav>
                                      </p:tavLst>
                                    </p:anim>
                                    <p:anim calcmode="lin" valueType="num">
                                      <p:cBhvr>
                                        <p:cTn id="67" dur="500" fill="hold"/>
                                        <p:tgtEl>
                                          <p:spTgt spid="111">
                                            <p:txEl>
                                              <p:pRg st="16" end="16"/>
                                            </p:txEl>
                                          </p:spTgt>
                                        </p:tgtEl>
                                        <p:attrNameLst>
                                          <p:attrName>ppt_h</p:attrName>
                                        </p:attrNameLst>
                                      </p:cBhvr>
                                      <p:tavLst>
                                        <p:tav tm="0">
                                          <p:val>
                                            <p:fltVal val="0"/>
                                          </p:val>
                                        </p:tav>
                                        <p:tav tm="100000">
                                          <p:val>
                                            <p:strVal val="#ppt_h"/>
                                          </p:val>
                                        </p:tav>
                                      </p:tavLst>
                                    </p:anim>
                                    <p:animEffect transition="in" filter="fade">
                                      <p:cBhvr>
                                        <p:cTn id="68" dur="500"/>
                                        <p:tgtEl>
                                          <p:spTgt spid="11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body" idx="1"/>
          </p:nvPr>
        </p:nvSpPr>
        <p:spPr>
          <a:xfrm>
            <a:off x="251520" y="1131590"/>
            <a:ext cx="8640960" cy="3600400"/>
          </a:xfrm>
          <a:prstGeom prst="rect">
            <a:avLst/>
          </a:prstGeom>
        </p:spPr>
        <p:txBody>
          <a:bodyPr lIns="91425" tIns="91425" rIns="91425" bIns="91425" anchor="t" anchorCtr="0">
            <a:noAutofit/>
          </a:bodyPr>
          <a:lstStyle/>
          <a:p>
            <a:pPr marL="457200" lvl="0" indent="-228600">
              <a:buNone/>
            </a:pPr>
            <a:r>
              <a:rPr lang="en-US" sz="1400" b="1" dirty="0" smtClean="0">
                <a:solidFill>
                  <a:schemeClr val="tx1">
                    <a:lumMod val="50000"/>
                    <a:lumOff val="50000"/>
                  </a:schemeClr>
                </a:solidFill>
                <a:latin typeface="Estrangelo Edessa" panose="03080600000000000000" pitchFamily="66" charset="0"/>
                <a:cs typeface="Estrangelo Edessa" panose="03080600000000000000" pitchFamily="66" charset="0"/>
              </a:rPr>
              <a:t>PROVIDERS OF CONSUMMATE SOLUTIONS TO THE CLIENTS IN THE AREAS OF:</a:t>
            </a:r>
          </a:p>
          <a:p>
            <a:pPr marL="457200" lvl="0" indent="-228600">
              <a:buNone/>
            </a:pPr>
            <a:endParaRPr lang="en-US" sz="1200" b="1" dirty="0" smtClean="0">
              <a:solidFill>
                <a:schemeClr val="tx1">
                  <a:lumMod val="50000"/>
                  <a:lumOff val="50000"/>
                </a:schemeClr>
              </a:solidFill>
              <a:latin typeface="Estrangelo Edessa" panose="03080600000000000000" pitchFamily="66" charset="0"/>
              <a:cs typeface="Estrangelo Edessa" panose="03080600000000000000" pitchFamily="66" charset="0"/>
            </a:endParaRPr>
          </a:p>
          <a:p>
            <a:pPr algn="ctr" eaLnBrk="1" hangingPunct="1">
              <a:lnSpc>
                <a:spcPct val="80000"/>
              </a:lnSpc>
              <a:buClr>
                <a:schemeClr val="tx1"/>
              </a:buClr>
              <a:buSzPct val="99000"/>
              <a:buFont typeface="Wingdings" pitchFamily="2" charset="2"/>
              <a:buChar char="ü"/>
              <a:defRPr/>
            </a:pPr>
            <a:r>
              <a:rPr lang="en-US" sz="2400" b="1" dirty="0" smtClean="0">
                <a:solidFill>
                  <a:schemeClr val="tx2">
                    <a:lumMod val="25000"/>
                  </a:schemeClr>
                </a:solidFill>
                <a:latin typeface="Estrangelo Edessa" panose="03080600000000000000" pitchFamily="66" charset="0"/>
                <a:cs typeface="Estrangelo Edessa" panose="03080600000000000000" pitchFamily="66" charset="0"/>
              </a:rPr>
              <a:t>  TRAINING AND DEVELOPMENTS:</a:t>
            </a:r>
            <a:endParaRPr lang="en-US" sz="2800" b="1"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SPECIALIZED TRAINING IN SEXUAL HARASSMENT AWARENESS PROGRAMME</a:t>
            </a:r>
          </a:p>
          <a:p>
            <a:pPr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SPECIALIZED TRAINING IN HANDLING OF SEXUAL HARASSMENT </a:t>
            </a:r>
            <a:r>
              <a:rPr lang="en-US" sz="1400" smtClean="0">
                <a:solidFill>
                  <a:schemeClr val="tx2">
                    <a:lumMod val="25000"/>
                  </a:schemeClr>
                </a:solidFill>
                <a:latin typeface="Estrangelo Edessa" panose="03080600000000000000" pitchFamily="66" charset="0"/>
                <a:cs typeface="Estrangelo Edessa" panose="03080600000000000000" pitchFamily="66" charset="0"/>
              </a:rPr>
              <a:t>CASES </a:t>
            </a: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None/>
              <a:defRPr/>
            </a:pPr>
            <a:endParaRPr lang="en-IN"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SPECIALISED TRAINING ON HR COMPLIANCE MANAGEMENT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IN" sz="1400" dirty="0" smtClean="0">
                <a:solidFill>
                  <a:schemeClr val="tx2">
                    <a:lumMod val="25000"/>
                  </a:schemeClr>
                </a:solidFill>
                <a:latin typeface="Estrangelo Edessa" panose="03080600000000000000" pitchFamily="66" charset="0"/>
                <a:cs typeface="Estrangelo Edessa" panose="03080600000000000000" pitchFamily="66" charset="0"/>
              </a:rPr>
              <a:t>  TAILOR MADE PROGRAMME ON HANDLING DISCIPLINARY PROCEEDINGS </a:t>
            </a:r>
          </a:p>
          <a:p>
            <a:pPr algn="just" eaLnBrk="1" hangingPunct="1">
              <a:lnSpc>
                <a:spcPct val="80000"/>
              </a:lnSpc>
              <a:buClr>
                <a:schemeClr val="tx1"/>
              </a:buClr>
              <a:buSzPct val="99000"/>
              <a:buFont typeface="Wingdings" pitchFamily="2" charset="2"/>
              <a:buChar char="ü"/>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TAILOR MADE PROGRAMME ON CONTRACT WORKER MANAGEMENT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TAILOR MADE PROGRAMME ON HANDLING UNION NEGOTIATIONS AND SETTLEMENT </a:t>
            </a:r>
          </a:p>
          <a:p>
            <a:pPr algn="just" eaLnBrk="1" hangingPunct="1">
              <a:lnSpc>
                <a:spcPct val="80000"/>
              </a:lnSpc>
              <a:buClr>
                <a:schemeClr val="tx1"/>
              </a:buClr>
              <a:buSzPct val="99000"/>
              <a:buFont typeface="Wingdings" pitchFamily="2" charset="2"/>
              <a:buChar char="ü"/>
              <a:defRPr/>
            </a:pPr>
            <a:endParaRPr lang="en-US" sz="1400" dirty="0">
              <a:solidFill>
                <a:schemeClr val="tx2">
                  <a:lumMod val="25000"/>
                </a:schemeClr>
              </a:solidFill>
              <a:latin typeface="Estrangelo Edessa" panose="03080600000000000000" pitchFamily="66" charset="0"/>
              <a:cs typeface="Estrangelo Edessa" panose="03080600000000000000" pitchFamily="66" charset="0"/>
            </a:endParaRPr>
          </a:p>
          <a:p>
            <a:pPr algn="just" eaLnBrk="1" hangingPunct="1">
              <a:lnSpc>
                <a:spcPct val="80000"/>
              </a:lnSpc>
              <a:buClr>
                <a:schemeClr val="tx1"/>
              </a:buClr>
              <a:buSzPct val="99000"/>
              <a:buFont typeface="Wingdings" pitchFamily="2" charset="2"/>
              <a:buChar char="ü"/>
              <a:defRPr/>
            </a:pPr>
            <a:r>
              <a:rPr lang="en-US" sz="1400" dirty="0" smtClean="0">
                <a:solidFill>
                  <a:schemeClr val="tx2">
                    <a:lumMod val="25000"/>
                  </a:schemeClr>
                </a:solidFill>
                <a:latin typeface="Estrangelo Edessa" panose="03080600000000000000" pitchFamily="66" charset="0"/>
                <a:cs typeface="Estrangelo Edessa" panose="03080600000000000000" pitchFamily="66" charset="0"/>
              </a:rPr>
              <a:t>  SPECIALISED PROGRAMME ON CHANGING TRENDS IN LABOUR LAWS  </a:t>
            </a:r>
          </a:p>
          <a:p>
            <a:pPr marL="0" indent="0" algn="just" eaLnBrk="1" hangingPunct="1">
              <a:lnSpc>
                <a:spcPct val="80000"/>
              </a:lnSpc>
              <a:buClr>
                <a:schemeClr val="tx1"/>
              </a:buClr>
              <a:buSzPct val="99000"/>
              <a:buNone/>
              <a:defRPr/>
            </a:pPr>
            <a:endParaRPr lang="en-US" sz="1400" dirty="0" smtClean="0">
              <a:solidFill>
                <a:schemeClr val="tx2">
                  <a:lumMod val="25000"/>
                </a:schemeClr>
              </a:solidFill>
              <a:latin typeface="Estrangelo Edessa" panose="03080600000000000000" pitchFamily="66" charset="0"/>
              <a:cs typeface="Estrangelo Edessa" panose="03080600000000000000" pitchFamily="66" charset="0"/>
            </a:endParaRPr>
          </a:p>
        </p:txBody>
      </p:sp>
      <p:sp>
        <p:nvSpPr>
          <p:cNvPr id="11" name="Title 1"/>
          <p:cNvSpPr txBox="1">
            <a:spLocks/>
          </p:cNvSpPr>
          <p:nvPr/>
        </p:nvSpPr>
        <p:spPr>
          <a:xfrm>
            <a:off x="251520" y="267494"/>
            <a:ext cx="8640960" cy="428628"/>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WHAT WE</a:t>
            </a:r>
            <a:r>
              <a:rPr kumimoji="0" lang="en-US" sz="2400" b="1" i="0" u="none" strike="noStrike" kern="0" cap="none" spc="0" normalizeH="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DO</a:t>
            </a:r>
            <a:r>
              <a:rPr kumimoji="0" lang="en-US" sz="2400" b="1" i="0" u="none" strike="noStrike" kern="0" cap="none" spc="0" normalizeH="0" baseline="0" noProof="0" dirty="0" smtClean="0">
                <a:ln>
                  <a:noFill/>
                </a:ln>
                <a:solidFill>
                  <a:schemeClr val="bg1">
                    <a:lumMod val="50000"/>
                  </a:schemeClr>
                </a:solidFill>
                <a:effectLst/>
                <a:uLnTx/>
                <a:uFillTx/>
                <a:latin typeface="Estrangelo Edessa" panose="03080600000000000000" pitchFamily="66" charset="0"/>
                <a:cs typeface="Estrangelo Edessa" panose="03080600000000000000" pitchFamily="66" charset="0"/>
                <a:sym typeface="Arial"/>
              </a:rPr>
              <a:t> </a:t>
            </a: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extLst>
      <p:ext uri="{BB962C8B-B14F-4D97-AF65-F5344CB8AC3E}">
        <p14:creationId xmlns:p14="http://schemas.microsoft.com/office/powerpoint/2010/main" val="218218699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1">
                                            <p:txEl>
                                              <p:pRg st="0" end="0"/>
                                            </p:txEl>
                                          </p:spTgt>
                                        </p:tgtEl>
                                        <p:attrNameLst>
                                          <p:attrName>style.visibility</p:attrName>
                                        </p:attrNameLst>
                                      </p:cBhvr>
                                      <p:to>
                                        <p:strVal val="visible"/>
                                      </p:to>
                                    </p:set>
                                    <p:animEffect transition="in" filter="barn(inVertical)">
                                      <p:cBhvr>
                                        <p:cTn id="12" dur="500"/>
                                        <p:tgtEl>
                                          <p:spTgt spid="1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 calcmode="lin" valueType="num">
                                      <p:cBhvr>
                                        <p:cTn id="17" dur="500" fill="hold"/>
                                        <p:tgtEl>
                                          <p:spTgt spid="11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1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1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11">
                                            <p:txEl>
                                              <p:pRg st="4" end="4"/>
                                            </p:txEl>
                                          </p:spTgt>
                                        </p:tgtEl>
                                        <p:attrNameLst>
                                          <p:attrName>style.visibility</p:attrName>
                                        </p:attrNameLst>
                                      </p:cBhvr>
                                      <p:to>
                                        <p:strVal val="visible"/>
                                      </p:to>
                                    </p:set>
                                    <p:anim calcmode="lin" valueType="num">
                                      <p:cBhvr>
                                        <p:cTn id="24" dur="500" fill="hold"/>
                                        <p:tgtEl>
                                          <p:spTgt spid="111">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11">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1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11">
                                            <p:txEl>
                                              <p:pRg st="6" end="6"/>
                                            </p:txEl>
                                          </p:spTgt>
                                        </p:tgtEl>
                                        <p:attrNameLst>
                                          <p:attrName>style.visibility</p:attrName>
                                        </p:attrNameLst>
                                      </p:cBhvr>
                                      <p:to>
                                        <p:strVal val="visible"/>
                                      </p:to>
                                    </p:set>
                                    <p:anim calcmode="lin" valueType="num">
                                      <p:cBhvr>
                                        <p:cTn id="31" dur="500" fill="hold"/>
                                        <p:tgtEl>
                                          <p:spTgt spid="111">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111">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11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11">
                                            <p:txEl>
                                              <p:pRg st="8" end="8"/>
                                            </p:txEl>
                                          </p:spTgt>
                                        </p:tgtEl>
                                        <p:attrNameLst>
                                          <p:attrName>style.visibility</p:attrName>
                                        </p:attrNameLst>
                                      </p:cBhvr>
                                      <p:to>
                                        <p:strVal val="visible"/>
                                      </p:to>
                                    </p:set>
                                    <p:anim calcmode="lin" valueType="num">
                                      <p:cBhvr>
                                        <p:cTn id="38" dur="500" fill="hold"/>
                                        <p:tgtEl>
                                          <p:spTgt spid="111">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111">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111">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111">
                                            <p:txEl>
                                              <p:pRg st="10" end="10"/>
                                            </p:txEl>
                                          </p:spTgt>
                                        </p:tgtEl>
                                        <p:attrNameLst>
                                          <p:attrName>style.visibility</p:attrName>
                                        </p:attrNameLst>
                                      </p:cBhvr>
                                      <p:to>
                                        <p:strVal val="visible"/>
                                      </p:to>
                                    </p:set>
                                    <p:anim calcmode="lin" valueType="num">
                                      <p:cBhvr>
                                        <p:cTn id="45" dur="500" fill="hold"/>
                                        <p:tgtEl>
                                          <p:spTgt spid="111">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111">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11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111">
                                            <p:txEl>
                                              <p:pRg st="12" end="12"/>
                                            </p:txEl>
                                          </p:spTgt>
                                        </p:tgtEl>
                                        <p:attrNameLst>
                                          <p:attrName>style.visibility</p:attrName>
                                        </p:attrNameLst>
                                      </p:cBhvr>
                                      <p:to>
                                        <p:strVal val="visible"/>
                                      </p:to>
                                    </p:set>
                                    <p:anim calcmode="lin" valueType="num">
                                      <p:cBhvr>
                                        <p:cTn id="52" dur="500" fill="hold"/>
                                        <p:tgtEl>
                                          <p:spTgt spid="111">
                                            <p:txEl>
                                              <p:pRg st="12" end="12"/>
                                            </p:txEl>
                                          </p:spTgt>
                                        </p:tgtEl>
                                        <p:attrNameLst>
                                          <p:attrName>ppt_w</p:attrName>
                                        </p:attrNameLst>
                                      </p:cBhvr>
                                      <p:tavLst>
                                        <p:tav tm="0">
                                          <p:val>
                                            <p:fltVal val="0"/>
                                          </p:val>
                                        </p:tav>
                                        <p:tav tm="100000">
                                          <p:val>
                                            <p:strVal val="#ppt_w"/>
                                          </p:val>
                                        </p:tav>
                                      </p:tavLst>
                                    </p:anim>
                                    <p:anim calcmode="lin" valueType="num">
                                      <p:cBhvr>
                                        <p:cTn id="53" dur="500" fill="hold"/>
                                        <p:tgtEl>
                                          <p:spTgt spid="111">
                                            <p:txEl>
                                              <p:pRg st="12" end="12"/>
                                            </p:txEl>
                                          </p:spTgt>
                                        </p:tgtEl>
                                        <p:attrNameLst>
                                          <p:attrName>ppt_h</p:attrName>
                                        </p:attrNameLst>
                                      </p:cBhvr>
                                      <p:tavLst>
                                        <p:tav tm="0">
                                          <p:val>
                                            <p:fltVal val="0"/>
                                          </p:val>
                                        </p:tav>
                                        <p:tav tm="100000">
                                          <p:val>
                                            <p:strVal val="#ppt_h"/>
                                          </p:val>
                                        </p:tav>
                                      </p:tavLst>
                                    </p:anim>
                                    <p:animEffect transition="in" filter="fade">
                                      <p:cBhvr>
                                        <p:cTn id="54" dur="500"/>
                                        <p:tgtEl>
                                          <p:spTgt spid="111">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111">
                                            <p:txEl>
                                              <p:pRg st="14" end="14"/>
                                            </p:txEl>
                                          </p:spTgt>
                                        </p:tgtEl>
                                        <p:attrNameLst>
                                          <p:attrName>style.visibility</p:attrName>
                                        </p:attrNameLst>
                                      </p:cBhvr>
                                      <p:to>
                                        <p:strVal val="visible"/>
                                      </p:to>
                                    </p:set>
                                    <p:anim calcmode="lin" valueType="num">
                                      <p:cBhvr>
                                        <p:cTn id="59" dur="500" fill="hold"/>
                                        <p:tgtEl>
                                          <p:spTgt spid="111">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111">
                                            <p:txEl>
                                              <p:pRg st="14" end="14"/>
                                            </p:txEl>
                                          </p:spTgt>
                                        </p:tgtEl>
                                        <p:attrNameLst>
                                          <p:attrName>ppt_h</p:attrName>
                                        </p:attrNameLst>
                                      </p:cBhvr>
                                      <p:tavLst>
                                        <p:tav tm="0">
                                          <p:val>
                                            <p:fltVal val="0"/>
                                          </p:val>
                                        </p:tav>
                                        <p:tav tm="100000">
                                          <p:val>
                                            <p:strVal val="#ppt_h"/>
                                          </p:val>
                                        </p:tav>
                                      </p:tavLst>
                                    </p:anim>
                                    <p:animEffect transition="in" filter="fade">
                                      <p:cBhvr>
                                        <p:cTn id="61" dur="500"/>
                                        <p:tgtEl>
                                          <p:spTgt spid="111">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11">
                                            <p:txEl>
                                              <p:pRg st="16" end="16"/>
                                            </p:txEl>
                                          </p:spTgt>
                                        </p:tgtEl>
                                        <p:attrNameLst>
                                          <p:attrName>style.visibility</p:attrName>
                                        </p:attrNameLst>
                                      </p:cBhvr>
                                      <p:to>
                                        <p:strVal val="visible"/>
                                      </p:to>
                                    </p:set>
                                    <p:anim calcmode="lin" valueType="num">
                                      <p:cBhvr>
                                        <p:cTn id="66" dur="500" fill="hold"/>
                                        <p:tgtEl>
                                          <p:spTgt spid="111">
                                            <p:txEl>
                                              <p:pRg st="16" end="16"/>
                                            </p:txEl>
                                          </p:spTgt>
                                        </p:tgtEl>
                                        <p:attrNameLst>
                                          <p:attrName>ppt_w</p:attrName>
                                        </p:attrNameLst>
                                      </p:cBhvr>
                                      <p:tavLst>
                                        <p:tav tm="0">
                                          <p:val>
                                            <p:fltVal val="0"/>
                                          </p:val>
                                        </p:tav>
                                        <p:tav tm="100000">
                                          <p:val>
                                            <p:strVal val="#ppt_w"/>
                                          </p:val>
                                        </p:tav>
                                      </p:tavLst>
                                    </p:anim>
                                    <p:anim calcmode="lin" valueType="num">
                                      <p:cBhvr>
                                        <p:cTn id="67" dur="500" fill="hold"/>
                                        <p:tgtEl>
                                          <p:spTgt spid="111">
                                            <p:txEl>
                                              <p:pRg st="16" end="16"/>
                                            </p:txEl>
                                          </p:spTgt>
                                        </p:tgtEl>
                                        <p:attrNameLst>
                                          <p:attrName>ppt_h</p:attrName>
                                        </p:attrNameLst>
                                      </p:cBhvr>
                                      <p:tavLst>
                                        <p:tav tm="0">
                                          <p:val>
                                            <p:fltVal val="0"/>
                                          </p:val>
                                        </p:tav>
                                        <p:tav tm="100000">
                                          <p:val>
                                            <p:strVal val="#ppt_h"/>
                                          </p:val>
                                        </p:tav>
                                      </p:tavLst>
                                    </p:anim>
                                    <p:animEffect transition="in" filter="fade">
                                      <p:cBhvr>
                                        <p:cTn id="68" dur="500"/>
                                        <p:tgtEl>
                                          <p:spTgt spid="11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51520" y="267494"/>
            <a:ext cx="8640960" cy="504056"/>
          </a:xfrm>
          <a:prstGeom prst="rect">
            <a:avLst/>
          </a:prstGeom>
        </p:spPr>
        <p:txBody>
          <a:bodyPr lIns="91425" tIns="91425" rIns="91425" bIns="91425" anchor="b" anchorCtr="0">
            <a:noAutofit/>
          </a:bodyPr>
          <a:lstStyle/>
          <a:p>
            <a:pPr lvl="0"/>
            <a:r>
              <a:rPr lang="en-US" sz="2400" b="1" dirty="0" smtClean="0">
                <a:solidFill>
                  <a:schemeClr val="tx1">
                    <a:lumMod val="50000"/>
                    <a:lumOff val="50000"/>
                  </a:schemeClr>
                </a:solidFill>
                <a:latin typeface="Estrangelo Edessa" panose="03080600000000000000" pitchFamily="66" charset="0"/>
                <a:cs typeface="Estrangelo Edessa" panose="03080600000000000000" pitchFamily="66" charset="0"/>
              </a:rPr>
              <a:t>BUSINESS VALUE ADDED SERVICES</a:t>
            </a:r>
            <a:r>
              <a:rPr lang="en-US" sz="2400" b="1" dirty="0" smtClean="0">
                <a:solidFill>
                  <a:srgbClr val="CC00CC"/>
                </a:solidFill>
                <a:latin typeface="Estrangelo Edessa" panose="03080600000000000000" pitchFamily="66" charset="0"/>
                <a:cs typeface="Estrangelo Edessa" panose="03080600000000000000" pitchFamily="66" charset="0"/>
              </a:rPr>
              <a:t> </a:t>
            </a:r>
            <a:endParaRPr lang="en" sz="2400" b="1" dirty="0">
              <a:solidFill>
                <a:srgbClr val="9C27B0"/>
              </a:solidFill>
              <a:latin typeface="Estrangelo Edessa" panose="03080600000000000000" pitchFamily="66" charset="0"/>
              <a:cs typeface="Estrangelo Edessa" panose="03080600000000000000" pitchFamily="66" charset="0"/>
            </a:endParaRPr>
          </a:p>
        </p:txBody>
      </p:sp>
      <p:sp>
        <p:nvSpPr>
          <p:cNvPr id="147" name="Shape 147"/>
          <p:cNvSpPr txBox="1">
            <a:spLocks noGrp="1"/>
          </p:cNvSpPr>
          <p:nvPr>
            <p:ph type="body" idx="1"/>
          </p:nvPr>
        </p:nvSpPr>
        <p:spPr>
          <a:xfrm>
            <a:off x="251520" y="1131590"/>
            <a:ext cx="8640960" cy="3528392"/>
          </a:xfrm>
          <a:prstGeom prst="rect">
            <a:avLst/>
          </a:prstGeom>
        </p:spPr>
        <p:txBody>
          <a:bodyPr lIns="91425" tIns="91425" rIns="91425" bIns="91425" anchor="t" anchorCtr="0">
            <a:noAutofit/>
          </a:bodyPr>
          <a:lstStyle/>
          <a:p>
            <a:pPr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endParaRPr lang="en-US" sz="15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Pre &amp; Post Merger H R Audit and Transition Support – Location wise, Level wise including documentation  </a:t>
            </a:r>
          </a:p>
          <a:p>
            <a:pPr marL="0" indent="0"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Customized Compliance Services as required by the Principle or customer in adherence to their SOPs</a:t>
            </a:r>
          </a:p>
          <a:p>
            <a:pPr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Legal Observation &amp; Suggestion on Business Proposal, Tenders, Projects – based on Manpower    Requirements</a:t>
            </a:r>
          </a:p>
          <a:p>
            <a:pPr marL="0" indent="0"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Employee Related Risk exposure periodical &amp; specific audit on Direct / Indirect associated cost - solutions</a:t>
            </a:r>
          </a:p>
          <a:p>
            <a:pPr marL="0" indent="0"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H R Interventions – Developmental Activities &amp; Legal Obligations (Ex: CTC Design, Wage Structure, Performance linked Bonus, Leave Encashment etc.) </a:t>
            </a:r>
          </a:p>
          <a:p>
            <a:pPr marL="0" indent="0" algn="just">
              <a:lnSpc>
                <a:spcPct val="80000"/>
              </a:lnSpc>
              <a:buClr>
                <a:schemeClr val="tx1"/>
              </a:buClr>
              <a:buSzPct val="99000"/>
              <a:buFont typeface="Wingdings" pitchFamily="2" charset="2"/>
              <a:buChar char="ü"/>
              <a:defRPr/>
            </a:pPr>
            <a:endParaRPr lang="en-US" sz="1500"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80000"/>
              </a:lnSpc>
              <a:buClr>
                <a:schemeClr val="tx1"/>
              </a:buClr>
              <a:buSzPct val="99000"/>
              <a:buFont typeface="Wingdings" pitchFamily="2" charset="2"/>
              <a:buChar char="ü"/>
              <a:defRPr/>
            </a:pPr>
            <a:r>
              <a:rPr lang="en-US" sz="1500" dirty="0" smtClean="0">
                <a:solidFill>
                  <a:schemeClr val="tx2">
                    <a:lumMod val="25000"/>
                  </a:schemeClr>
                </a:solidFill>
                <a:latin typeface="Estrangelo Edessa" panose="03080600000000000000" pitchFamily="66" charset="0"/>
                <a:cs typeface="Estrangelo Edessa" panose="03080600000000000000" pitchFamily="66" charset="0"/>
              </a:rPr>
              <a:t>Pre &amp; Post Training Obligations and Responsibilities </a:t>
            </a:r>
          </a:p>
          <a:p>
            <a:pPr lvl="0" rtl="0">
              <a:spcBef>
                <a:spcPts val="0"/>
              </a:spcBef>
              <a:buNone/>
            </a:pPr>
            <a:r>
              <a:rPr lang="en" sz="1200" b="1" dirty="0" smtClean="0"/>
              <a:t>                                                                                                     </a:t>
            </a:r>
          </a:p>
          <a:p>
            <a:pPr lvl="0" rtl="0">
              <a:spcBef>
                <a:spcPts val="0"/>
              </a:spcBef>
              <a:buNone/>
            </a:pPr>
            <a:endParaRPr lang="en" sz="1200" b="1" i="1" dirty="0">
              <a:solidFill>
                <a:schemeClr val="tx1">
                  <a:lumMod val="50000"/>
                  <a:lumOff val="50000"/>
                </a:schemeClr>
              </a:solidFill>
              <a:latin typeface="Agency FB" pitchFamily="34" charset="0"/>
            </a:endParaRPr>
          </a:p>
          <a:p>
            <a:pPr lvl="0" algn="r" rtl="0">
              <a:spcBef>
                <a:spcPts val="0"/>
              </a:spcBef>
              <a:buNone/>
            </a:pPr>
            <a:r>
              <a:rPr lang="en" sz="1200" b="1" i="1" dirty="0" smtClean="0">
                <a:solidFill>
                  <a:schemeClr val="tx1">
                    <a:lumMod val="50000"/>
                    <a:lumOff val="50000"/>
                  </a:schemeClr>
                </a:solidFill>
                <a:latin typeface="Agency FB" pitchFamily="34" charset="0"/>
              </a:rPr>
              <a:t>                                                                                                                   Continuous.....</a:t>
            </a:r>
            <a:endParaRPr lang="en" sz="1200" b="1" i="1" dirty="0">
              <a:solidFill>
                <a:schemeClr val="tx1">
                  <a:lumMod val="50000"/>
                  <a:lumOff val="50000"/>
                </a:schemeClr>
              </a:solidFill>
              <a:latin typeface="Agency FB" pitchFamily="34" charset="0"/>
            </a:endParaRP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circle(in)">
                                      <p:cBhvr>
                                        <p:cTn id="7" dur="20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7">
                                            <p:txEl>
                                              <p:pRg st="2" end="2"/>
                                            </p:txEl>
                                          </p:spTgt>
                                        </p:tgtEl>
                                        <p:attrNameLst>
                                          <p:attrName>style.visibility</p:attrName>
                                        </p:attrNameLst>
                                      </p:cBhvr>
                                      <p:to>
                                        <p:strVal val="visible"/>
                                      </p:to>
                                    </p:set>
                                    <p:animEffect transition="in" filter="fade">
                                      <p:cBhvr>
                                        <p:cTn id="12" dur="1000"/>
                                        <p:tgtEl>
                                          <p:spTgt spid="147">
                                            <p:txEl>
                                              <p:pRg st="2" end="2"/>
                                            </p:txEl>
                                          </p:spTgt>
                                        </p:tgtEl>
                                      </p:cBhvr>
                                    </p:animEffect>
                                    <p:anim calcmode="lin" valueType="num">
                                      <p:cBhvr>
                                        <p:cTn id="13" dur="1000" fill="hold"/>
                                        <p:tgtEl>
                                          <p:spTgt spid="14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47">
                                            <p:txEl>
                                              <p:pRg st="4" end="4"/>
                                            </p:txEl>
                                          </p:spTgt>
                                        </p:tgtEl>
                                        <p:attrNameLst>
                                          <p:attrName>style.visibility</p:attrName>
                                        </p:attrNameLst>
                                      </p:cBhvr>
                                      <p:to>
                                        <p:strVal val="visible"/>
                                      </p:to>
                                    </p:set>
                                    <p:animEffect transition="in" filter="fade">
                                      <p:cBhvr>
                                        <p:cTn id="19" dur="1000"/>
                                        <p:tgtEl>
                                          <p:spTgt spid="147">
                                            <p:txEl>
                                              <p:pRg st="4" end="4"/>
                                            </p:txEl>
                                          </p:spTgt>
                                        </p:tgtEl>
                                      </p:cBhvr>
                                    </p:animEffect>
                                    <p:anim calcmode="lin" valueType="num">
                                      <p:cBhvr>
                                        <p:cTn id="20" dur="1000" fill="hold"/>
                                        <p:tgtEl>
                                          <p:spTgt spid="14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47">
                                            <p:txEl>
                                              <p:pRg st="6" end="6"/>
                                            </p:txEl>
                                          </p:spTgt>
                                        </p:tgtEl>
                                        <p:attrNameLst>
                                          <p:attrName>style.visibility</p:attrName>
                                        </p:attrNameLst>
                                      </p:cBhvr>
                                      <p:to>
                                        <p:strVal val="visible"/>
                                      </p:to>
                                    </p:set>
                                    <p:animEffect transition="in" filter="fade">
                                      <p:cBhvr>
                                        <p:cTn id="26" dur="1000"/>
                                        <p:tgtEl>
                                          <p:spTgt spid="147">
                                            <p:txEl>
                                              <p:pRg st="6" end="6"/>
                                            </p:txEl>
                                          </p:spTgt>
                                        </p:tgtEl>
                                      </p:cBhvr>
                                    </p:animEffect>
                                    <p:anim calcmode="lin" valueType="num">
                                      <p:cBhvr>
                                        <p:cTn id="27" dur="1000" fill="hold"/>
                                        <p:tgtEl>
                                          <p:spTgt spid="147">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14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47">
                                            <p:txEl>
                                              <p:pRg st="8" end="8"/>
                                            </p:txEl>
                                          </p:spTgt>
                                        </p:tgtEl>
                                        <p:attrNameLst>
                                          <p:attrName>style.visibility</p:attrName>
                                        </p:attrNameLst>
                                      </p:cBhvr>
                                      <p:to>
                                        <p:strVal val="visible"/>
                                      </p:to>
                                    </p:set>
                                    <p:animEffect transition="in" filter="fade">
                                      <p:cBhvr>
                                        <p:cTn id="33" dur="1000"/>
                                        <p:tgtEl>
                                          <p:spTgt spid="147">
                                            <p:txEl>
                                              <p:pRg st="8" end="8"/>
                                            </p:txEl>
                                          </p:spTgt>
                                        </p:tgtEl>
                                      </p:cBhvr>
                                    </p:animEffect>
                                    <p:anim calcmode="lin" valueType="num">
                                      <p:cBhvr>
                                        <p:cTn id="34" dur="1000" fill="hold"/>
                                        <p:tgtEl>
                                          <p:spTgt spid="147">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14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47">
                                            <p:txEl>
                                              <p:pRg st="10" end="10"/>
                                            </p:txEl>
                                          </p:spTgt>
                                        </p:tgtEl>
                                        <p:attrNameLst>
                                          <p:attrName>style.visibility</p:attrName>
                                        </p:attrNameLst>
                                      </p:cBhvr>
                                      <p:to>
                                        <p:strVal val="visible"/>
                                      </p:to>
                                    </p:set>
                                    <p:animEffect transition="in" filter="fade">
                                      <p:cBhvr>
                                        <p:cTn id="40" dur="1000"/>
                                        <p:tgtEl>
                                          <p:spTgt spid="147">
                                            <p:txEl>
                                              <p:pRg st="10" end="10"/>
                                            </p:txEl>
                                          </p:spTgt>
                                        </p:tgtEl>
                                      </p:cBhvr>
                                    </p:animEffect>
                                    <p:anim calcmode="lin" valueType="num">
                                      <p:cBhvr>
                                        <p:cTn id="41" dur="1000" fill="hold"/>
                                        <p:tgtEl>
                                          <p:spTgt spid="147">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14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47">
                                            <p:txEl>
                                              <p:pRg st="12" end="12"/>
                                            </p:txEl>
                                          </p:spTgt>
                                        </p:tgtEl>
                                        <p:attrNameLst>
                                          <p:attrName>style.visibility</p:attrName>
                                        </p:attrNameLst>
                                      </p:cBhvr>
                                      <p:to>
                                        <p:strVal val="visible"/>
                                      </p:to>
                                    </p:set>
                                    <p:animEffect transition="in" filter="fade">
                                      <p:cBhvr>
                                        <p:cTn id="47" dur="1000"/>
                                        <p:tgtEl>
                                          <p:spTgt spid="147">
                                            <p:txEl>
                                              <p:pRg st="12" end="12"/>
                                            </p:txEl>
                                          </p:spTgt>
                                        </p:tgtEl>
                                      </p:cBhvr>
                                    </p:animEffect>
                                    <p:anim calcmode="lin" valueType="num">
                                      <p:cBhvr>
                                        <p:cTn id="48" dur="1000" fill="hold"/>
                                        <p:tgtEl>
                                          <p:spTgt spid="147">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14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47">
                                            <p:txEl>
                                              <p:pRg st="15" end="15"/>
                                            </p:txEl>
                                          </p:spTgt>
                                        </p:tgtEl>
                                        <p:attrNameLst>
                                          <p:attrName>style.visibility</p:attrName>
                                        </p:attrNameLst>
                                      </p:cBhvr>
                                      <p:to>
                                        <p:strVal val="visible"/>
                                      </p:to>
                                    </p:set>
                                    <p:anim calcmode="lin" valueType="num">
                                      <p:cBhvr additive="base">
                                        <p:cTn id="54" dur="500" fill="hold"/>
                                        <p:tgtEl>
                                          <p:spTgt spid="147">
                                            <p:txEl>
                                              <p:pRg st="15" end="1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7172"/>
            <a:ext cx="8640960" cy="409500"/>
          </a:xfrm>
        </p:spPr>
        <p:txBody>
          <a:bodyPr>
            <a:noAutofit/>
          </a:bodyPr>
          <a:lstStyle/>
          <a:p>
            <a:pPr algn="ctr"/>
            <a:r>
              <a:rPr lang="en-US" sz="2400" b="1" dirty="0" smtClean="0">
                <a:solidFill>
                  <a:schemeClr val="tx1">
                    <a:lumMod val="50000"/>
                    <a:lumOff val="50000"/>
                  </a:schemeClr>
                </a:solidFill>
                <a:latin typeface="Estrangelo Edessa" panose="03080600000000000000" pitchFamily="66" charset="0"/>
                <a:cs typeface="Estrangelo Edessa" panose="03080600000000000000" pitchFamily="66" charset="0"/>
              </a:rPr>
              <a:t>BUSINESS VALUE ADDED SERVICES</a:t>
            </a:r>
            <a:r>
              <a:rPr lang="en-US" sz="2400" b="1" dirty="0" smtClean="0">
                <a:solidFill>
                  <a:srgbClr val="CC00CC"/>
                </a:solidFill>
                <a:latin typeface="Estrangelo Edessa" panose="03080600000000000000" pitchFamily="66" charset="0"/>
                <a:cs typeface="Estrangelo Edessa" panose="03080600000000000000" pitchFamily="66" charset="0"/>
              </a:rPr>
              <a:t> </a:t>
            </a:r>
            <a:endParaRPr lang="en-IN" sz="2400" b="1" dirty="0">
              <a:latin typeface="Estrangelo Edessa" panose="03080600000000000000" pitchFamily="66" charset="0"/>
              <a:cs typeface="Estrangelo Edessa" panose="03080600000000000000" pitchFamily="66" charset="0"/>
            </a:endParaRPr>
          </a:p>
        </p:txBody>
      </p:sp>
      <p:sp>
        <p:nvSpPr>
          <p:cNvPr id="3" name="Text Placeholder 2"/>
          <p:cNvSpPr>
            <a:spLocks noGrp="1"/>
          </p:cNvSpPr>
          <p:nvPr>
            <p:ph type="body" idx="1"/>
          </p:nvPr>
        </p:nvSpPr>
        <p:spPr>
          <a:xfrm>
            <a:off x="323528" y="1131590"/>
            <a:ext cx="8496944" cy="3528392"/>
          </a:xfrm>
        </p:spPr>
        <p:txBody>
          <a:bodyPr>
            <a:normAutofit/>
          </a:bodyPr>
          <a:lstStyle/>
          <a:p>
            <a:pPr algn="ctr">
              <a:buFontTx/>
              <a:buNone/>
              <a:defRPr/>
            </a:pPr>
            <a:r>
              <a:rPr lang="en-US" altLang="en-US" sz="1600" b="1" u="sng" dirty="0" smtClean="0">
                <a:solidFill>
                  <a:schemeClr val="tx1">
                    <a:lumMod val="50000"/>
                    <a:lumOff val="50000"/>
                  </a:schemeClr>
                </a:solidFill>
                <a:latin typeface="Estrangelo Edessa" panose="03080600000000000000" pitchFamily="66" charset="0"/>
                <a:cs typeface="Estrangelo Edessa" panose="03080600000000000000" pitchFamily="66" charset="0"/>
              </a:rPr>
              <a:t>CONTRACTS &amp; SPECIAL CONTRACTS:</a:t>
            </a:r>
          </a:p>
          <a:p>
            <a:pPr algn="ctr">
              <a:buFontTx/>
              <a:buNone/>
              <a:defRPr/>
            </a:pPr>
            <a:endParaRPr lang="en-US" altLang="en-US" sz="1600" b="1" u="sng" dirty="0" smtClean="0">
              <a:solidFill>
                <a:schemeClr val="tx1">
                  <a:lumMod val="50000"/>
                  <a:lumOff val="50000"/>
                </a:schemeClr>
              </a:solidFill>
              <a:latin typeface="Estrangelo Edessa" panose="03080600000000000000" pitchFamily="66" charset="0"/>
              <a:cs typeface="Estrangelo Edessa" panose="03080600000000000000" pitchFamily="66" charset="0"/>
            </a:endParaRPr>
          </a:p>
          <a:p>
            <a:pPr marL="0" indent="0" algn="just">
              <a:buClr>
                <a:schemeClr val="tx1"/>
              </a:buClr>
              <a:buSzPct val="99000"/>
              <a:buNone/>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Drafting , Vetting, Clearance and Constructions of Business Contract,    Agreements, MOU’s., and Master Service    Agreements with regard to:     </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Employment &amp; Service Conditions</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Compensation &amp; Benefits </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Non Disclosure, Non-Solicitation , Non Circumvent and Non compete Agreements</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Temp &amp; Contract Staffing </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Fixed period Employment and Specific Activity Engagement  (consultant)</a:t>
            </a:r>
          </a:p>
          <a:p>
            <a:pPr algn="just">
              <a:buClr>
                <a:schemeClr val="tx1"/>
              </a:buClr>
              <a:buSzPct val="99000"/>
              <a:buFont typeface="Wingdings" pitchFamily="2" charset="2"/>
              <a:buChar char="ü"/>
              <a:defRPr/>
            </a:pPr>
            <a:r>
              <a:rPr lang="en-US" altLang="en-US" sz="1500" dirty="0" smtClean="0">
                <a:solidFill>
                  <a:schemeClr val="tx2">
                    <a:lumMod val="25000"/>
                  </a:schemeClr>
                </a:solidFill>
                <a:latin typeface="Estrangelo Edessa" panose="03080600000000000000" pitchFamily="66" charset="0"/>
                <a:cs typeface="Estrangelo Edessa" panose="03080600000000000000" pitchFamily="66" charset="0"/>
              </a:rPr>
              <a:t>Business </a:t>
            </a: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Contracts , Engagements – Effective &amp; Exit Clauses – Resolving differences and Settlements terms  </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Bonds &amp; Sureties for  International Assignments &amp; Special Trainings </a:t>
            </a:r>
          </a:p>
          <a:p>
            <a:pPr algn="just">
              <a:buClr>
                <a:schemeClr val="tx1"/>
              </a:buClr>
              <a:buSzPct val="99000"/>
              <a:buFont typeface="Wingdings" pitchFamily="2" charset="2"/>
              <a:buChar char="ü"/>
              <a:defRPr/>
            </a:pPr>
            <a:r>
              <a:rPr lang="en-US" altLang="en-US" sz="1500" dirty="0">
                <a:solidFill>
                  <a:schemeClr val="tx2">
                    <a:lumMod val="25000"/>
                  </a:schemeClr>
                </a:solidFill>
                <a:latin typeface="Estrangelo Edessa" panose="03080600000000000000" pitchFamily="66" charset="0"/>
                <a:cs typeface="Estrangelo Edessa" panose="03080600000000000000" pitchFamily="66" charset="0"/>
              </a:rPr>
              <a:t>Undertaking &amp; Disclosures  </a:t>
            </a:r>
          </a:p>
          <a:p>
            <a:pPr marL="0" indent="0" algn="just">
              <a:lnSpc>
                <a:spcPct val="90000"/>
              </a:lnSpc>
              <a:buClr>
                <a:schemeClr val="tx1"/>
              </a:buClr>
              <a:buSzPct val="99000"/>
              <a:buNone/>
              <a:defRPr/>
            </a:pPr>
            <a:endParaRPr lang="en-IN" sz="1500" dirty="0">
              <a:solidFill>
                <a:schemeClr val="tx2">
                  <a:lumMod val="25000"/>
                </a:schemeClr>
              </a:solidFill>
              <a:latin typeface="Estrangelo Edessa" panose="03080600000000000000" pitchFamily="66" charset="0"/>
              <a:cs typeface="Estrangelo Edessa" panose="03080600000000000000" pitchFamily="66" charset="0"/>
            </a:endParaRP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285735"/>
            <a:ext cx="8640960" cy="485816"/>
          </a:xfrm>
        </p:spPr>
        <p:txBody>
          <a:bodyPr>
            <a:normAutofit fontScale="90000"/>
          </a:bodyPr>
          <a:lstStyle/>
          <a:p>
            <a:pPr algn="ctr"/>
            <a:r>
              <a:rPr lang="en-US" sz="2400" b="1" kern="1200" dirty="0" smtClean="0">
                <a:solidFill>
                  <a:schemeClr val="tx1">
                    <a:lumMod val="50000"/>
                    <a:lumOff val="50000"/>
                  </a:schemeClr>
                </a:solidFill>
                <a:latin typeface="Estrangelo Edessa" panose="03080600000000000000" pitchFamily="66" charset="0"/>
                <a:cs typeface="Estrangelo Edessa" panose="03080600000000000000" pitchFamily="66" charset="0"/>
              </a:rPr>
              <a:t>THE MOVERS AND SHAKERS</a:t>
            </a:r>
            <a:endParaRPr lang="en-IN" sz="2400" b="1" dirty="0">
              <a:solidFill>
                <a:schemeClr val="tx1">
                  <a:lumMod val="50000"/>
                  <a:lumOff val="50000"/>
                </a:schemeClr>
              </a:solidFill>
              <a:latin typeface="Estrangelo Edessa" panose="03080600000000000000" pitchFamily="66" charset="0"/>
              <a:cs typeface="Estrangelo Edessa" panose="03080600000000000000" pitchFamily="66" charset="0"/>
            </a:endParaRPr>
          </a:p>
        </p:txBody>
      </p:sp>
      <p:sp>
        <p:nvSpPr>
          <p:cNvPr id="7" name="Text Placeholder 6"/>
          <p:cNvSpPr>
            <a:spLocks noGrp="1"/>
          </p:cNvSpPr>
          <p:nvPr>
            <p:ph type="body" idx="1"/>
          </p:nvPr>
        </p:nvSpPr>
        <p:spPr>
          <a:xfrm>
            <a:off x="251520" y="1131590"/>
            <a:ext cx="8640960" cy="3672408"/>
          </a:xfrm>
        </p:spPr>
        <p:txBody>
          <a:bodyPr>
            <a:normAutofit fontScale="25000" lnSpcReduction="20000"/>
          </a:bodyPr>
          <a:lstStyle/>
          <a:p>
            <a:pPr algn="just">
              <a:lnSpc>
                <a:spcPct val="90000"/>
              </a:lnSpc>
              <a:buClr>
                <a:schemeClr val="tx1"/>
              </a:buClr>
              <a:buSzPct val="99000"/>
              <a:buFont typeface="Wingdings" pitchFamily="2" charset="2"/>
              <a:buChar char="ü"/>
              <a:defRPr/>
            </a:pPr>
            <a:endParaRPr lang="en-US" sz="1500" b="1" dirty="0" smtClean="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r>
              <a:rPr lang="en-US" sz="6400" b="1" dirty="0" err="1">
                <a:solidFill>
                  <a:schemeClr val="tx2">
                    <a:lumMod val="25000"/>
                  </a:schemeClr>
                </a:solidFill>
                <a:latin typeface="Estrangelo Edessa" panose="03080600000000000000" pitchFamily="66" charset="0"/>
                <a:cs typeface="Estrangelo Edessa" panose="03080600000000000000" pitchFamily="66" charset="0"/>
              </a:rPr>
              <a:t>Shri.G.K.Kalidasan</a:t>
            </a:r>
            <a:r>
              <a:rPr lang="en-US" sz="6400" b="1" dirty="0">
                <a:solidFill>
                  <a:schemeClr val="tx2">
                    <a:lumMod val="25000"/>
                  </a:schemeClr>
                </a:solidFill>
                <a:latin typeface="Estrangelo Edessa" panose="03080600000000000000" pitchFamily="66" charset="0"/>
                <a:cs typeface="Estrangelo Edessa" panose="03080600000000000000" pitchFamily="66" charset="0"/>
              </a:rPr>
              <a:t>, M.Sc., M.B.A.,L.L.M.,</a:t>
            </a:r>
            <a:r>
              <a:rPr lang="en-US" sz="6400" dirty="0">
                <a:solidFill>
                  <a:schemeClr val="tx2">
                    <a:lumMod val="25000"/>
                  </a:schemeClr>
                </a:solidFill>
                <a:latin typeface="Estrangelo Edessa" panose="03080600000000000000" pitchFamily="66" charset="0"/>
                <a:cs typeface="Estrangelo Edessa" panose="03080600000000000000" pitchFamily="66" charset="0"/>
              </a:rPr>
              <a:t> </a:t>
            </a:r>
            <a:r>
              <a:rPr lang="en-US" altLang="en-US" sz="6400" dirty="0">
                <a:solidFill>
                  <a:schemeClr val="tx2">
                    <a:lumMod val="25000"/>
                  </a:schemeClr>
                </a:solidFill>
                <a:latin typeface="Estrangelo Edessa" panose="03080600000000000000" pitchFamily="66" charset="0"/>
                <a:cs typeface="Estrangelo Edessa" panose="03080600000000000000" pitchFamily="66" charset="0"/>
              </a:rPr>
              <a:t>Practicing Advocate in Madras High Court in the area of Corporate Law and Industrial Employment Law and serve as  General Counsel for few Corporate Houses having rich experience in managing Human Resources function. Highly experienced in designing, crafting and institutionalizing systems, processes and checks. Ability to make cultural mix of business alignment performance driven team add strengths to his Management consulting practices.</a:t>
            </a:r>
          </a:p>
          <a:p>
            <a:pPr marL="0" indent="0" algn="just">
              <a:lnSpc>
                <a:spcPct val="90000"/>
              </a:lnSpc>
              <a:buClr>
                <a:schemeClr val="tx1"/>
              </a:buClr>
              <a:buSzPct val="99000"/>
              <a:buNone/>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marL="0" indent="0" algn="just">
              <a:lnSpc>
                <a:spcPct val="90000"/>
              </a:lnSpc>
              <a:buClr>
                <a:schemeClr val="tx1"/>
              </a:buClr>
              <a:buSzPct val="99000"/>
              <a:buNone/>
              <a:defRPr/>
            </a:pPr>
            <a:r>
              <a:rPr lang="en-US" sz="6400" dirty="0">
                <a:solidFill>
                  <a:schemeClr val="tx2">
                    <a:lumMod val="25000"/>
                  </a:schemeClr>
                </a:solidFill>
                <a:latin typeface="Estrangelo Edessa" panose="03080600000000000000" pitchFamily="66" charset="0"/>
                <a:cs typeface="Estrangelo Edessa" panose="03080600000000000000" pitchFamily="66" charset="0"/>
              </a:rPr>
              <a:t> </a:t>
            </a:r>
          </a:p>
          <a:p>
            <a:pPr algn="just">
              <a:lnSpc>
                <a:spcPct val="90000"/>
              </a:lnSpc>
              <a:buClr>
                <a:schemeClr val="tx1"/>
              </a:buClr>
              <a:buSzPct val="99000"/>
              <a:buFont typeface="Wingdings" pitchFamily="2" charset="2"/>
              <a:buChar char="ü"/>
              <a:defRPr/>
            </a:pPr>
            <a:r>
              <a:rPr lang="en-US" sz="6400" b="1" dirty="0" err="1">
                <a:solidFill>
                  <a:schemeClr val="tx2">
                    <a:lumMod val="25000"/>
                  </a:schemeClr>
                </a:solidFill>
                <a:latin typeface="Estrangelo Edessa" panose="03080600000000000000" pitchFamily="66" charset="0"/>
                <a:cs typeface="Estrangelo Edessa" panose="03080600000000000000" pitchFamily="66" charset="0"/>
              </a:rPr>
              <a:t>Shri.S.Madhavan</a:t>
            </a:r>
            <a:r>
              <a:rPr lang="en-US" sz="6400" b="1" dirty="0">
                <a:solidFill>
                  <a:schemeClr val="tx2">
                    <a:lumMod val="25000"/>
                  </a:schemeClr>
                </a:solidFill>
                <a:latin typeface="Estrangelo Edessa" panose="03080600000000000000" pitchFamily="66" charset="0"/>
                <a:cs typeface="Estrangelo Edessa" panose="03080600000000000000" pitchFamily="66" charset="0"/>
              </a:rPr>
              <a:t>, M.A., M.B.A.,L.L.M.</a:t>
            </a:r>
            <a:r>
              <a:rPr lang="en-US" sz="6400" dirty="0">
                <a:solidFill>
                  <a:schemeClr val="tx2">
                    <a:lumMod val="25000"/>
                  </a:schemeClr>
                </a:solidFill>
                <a:latin typeface="Estrangelo Edessa" panose="03080600000000000000" pitchFamily="66" charset="0"/>
                <a:cs typeface="Estrangelo Edessa" panose="03080600000000000000" pitchFamily="66" charset="0"/>
              </a:rPr>
              <a:t>, </a:t>
            </a:r>
            <a:r>
              <a:rPr lang="en-US" altLang="en-US" sz="6400" dirty="0">
                <a:solidFill>
                  <a:schemeClr val="tx2">
                    <a:lumMod val="25000"/>
                  </a:schemeClr>
                </a:solidFill>
                <a:latin typeface="Estrangelo Edessa" panose="03080600000000000000" pitchFamily="66" charset="0"/>
                <a:cs typeface="Estrangelo Edessa" panose="03080600000000000000" pitchFamily="66" charset="0"/>
              </a:rPr>
              <a:t>Practicing Advocate in Chennai, specialization in Employment and Industrial Laws and serve as a Retainer for few Corporate Houses and expertise in Legal Audits.</a:t>
            </a:r>
          </a:p>
          <a:p>
            <a:pPr marL="0" indent="0" algn="just">
              <a:lnSpc>
                <a:spcPct val="90000"/>
              </a:lnSpc>
              <a:buClr>
                <a:schemeClr val="tx1"/>
              </a:buClr>
              <a:buSzPct val="99000"/>
              <a:buNone/>
              <a:defRPr/>
            </a:pP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a:p>
            <a:pPr marL="0" indent="0" algn="just">
              <a:lnSpc>
                <a:spcPct val="90000"/>
              </a:lnSpc>
              <a:buClr>
                <a:schemeClr val="tx1"/>
              </a:buClr>
              <a:buSzPct val="99000"/>
              <a:buNone/>
              <a:defRPr/>
            </a:pPr>
            <a:endParaRPr 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r>
              <a:rPr lang="en-US" sz="6400" b="1" dirty="0" err="1">
                <a:solidFill>
                  <a:schemeClr val="tx2">
                    <a:lumMod val="25000"/>
                  </a:schemeClr>
                </a:solidFill>
                <a:latin typeface="Estrangelo Edessa" panose="03080600000000000000" pitchFamily="66" charset="0"/>
                <a:cs typeface="Estrangelo Edessa" panose="03080600000000000000" pitchFamily="66" charset="0"/>
              </a:rPr>
              <a:t>Shri.E.Venkatesh</a:t>
            </a:r>
            <a:r>
              <a:rPr lang="en-US" sz="6400" b="1" dirty="0">
                <a:solidFill>
                  <a:schemeClr val="tx2">
                    <a:lumMod val="25000"/>
                  </a:schemeClr>
                </a:solidFill>
                <a:latin typeface="Estrangelo Edessa" panose="03080600000000000000" pitchFamily="66" charset="0"/>
                <a:cs typeface="Estrangelo Edessa" panose="03080600000000000000" pitchFamily="66" charset="0"/>
              </a:rPr>
              <a:t> Babu, B.Com., M.B.A.,B.L.,</a:t>
            </a:r>
            <a:r>
              <a:rPr lang="en-US" sz="6400" dirty="0">
                <a:solidFill>
                  <a:schemeClr val="tx2">
                    <a:lumMod val="25000"/>
                  </a:schemeClr>
                </a:solidFill>
                <a:latin typeface="Estrangelo Edessa" panose="03080600000000000000" pitchFamily="66" charset="0"/>
                <a:cs typeface="Estrangelo Edessa" panose="03080600000000000000" pitchFamily="66" charset="0"/>
              </a:rPr>
              <a:t> </a:t>
            </a:r>
            <a:r>
              <a:rPr lang="en-US" altLang="en-US" sz="6400" dirty="0">
                <a:solidFill>
                  <a:schemeClr val="tx2">
                    <a:lumMod val="25000"/>
                  </a:schemeClr>
                </a:solidFill>
                <a:latin typeface="Estrangelo Edessa" panose="03080600000000000000" pitchFamily="66" charset="0"/>
                <a:cs typeface="Estrangelo Edessa" panose="03080600000000000000" pitchFamily="66" charset="0"/>
              </a:rPr>
              <a:t>Practicing Advocate  in Chennai and having experience in the areas of Banking Law, Company Law, Corporate Law, Intellectual Property Act, Merger, Acquisition and Civil Suits.</a:t>
            </a:r>
          </a:p>
          <a:p>
            <a:pPr algn="just">
              <a:lnSpc>
                <a:spcPct val="90000"/>
              </a:lnSpc>
              <a:buClr>
                <a:schemeClr val="tx1"/>
              </a:buClr>
              <a:buSzPct val="99000"/>
              <a:buFont typeface="Wingdings" pitchFamily="2" charset="2"/>
              <a:buChar char="ü"/>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r>
              <a:rPr lang="en-US" sz="6400" b="1" dirty="0" err="1">
                <a:solidFill>
                  <a:schemeClr val="tx2">
                    <a:lumMod val="25000"/>
                  </a:schemeClr>
                </a:solidFill>
                <a:latin typeface="Estrangelo Edessa" panose="03080600000000000000" pitchFamily="66" charset="0"/>
                <a:cs typeface="Estrangelo Edessa" panose="03080600000000000000" pitchFamily="66" charset="0"/>
              </a:rPr>
              <a:t>Mr.P.Nehru</a:t>
            </a:r>
            <a:r>
              <a:rPr lang="en-US" sz="6400" b="1" dirty="0">
                <a:solidFill>
                  <a:schemeClr val="tx2">
                    <a:lumMod val="25000"/>
                  </a:schemeClr>
                </a:solidFill>
                <a:latin typeface="Estrangelo Edessa" panose="03080600000000000000" pitchFamily="66" charset="0"/>
                <a:cs typeface="Estrangelo Edessa" panose="03080600000000000000" pitchFamily="66" charset="0"/>
              </a:rPr>
              <a:t>, B.Sc., B.L.,</a:t>
            </a:r>
            <a:r>
              <a:rPr lang="en-US" sz="6400" dirty="0">
                <a:solidFill>
                  <a:schemeClr val="tx2">
                    <a:lumMod val="25000"/>
                  </a:schemeClr>
                </a:solidFill>
                <a:latin typeface="Estrangelo Edessa" panose="03080600000000000000" pitchFamily="66" charset="0"/>
                <a:cs typeface="Estrangelo Edessa" panose="03080600000000000000" pitchFamily="66" charset="0"/>
              </a:rPr>
              <a:t> </a:t>
            </a:r>
            <a:r>
              <a:rPr lang="en-US" altLang="en-US" sz="6400" dirty="0">
                <a:solidFill>
                  <a:schemeClr val="tx2">
                    <a:lumMod val="25000"/>
                  </a:schemeClr>
                </a:solidFill>
                <a:latin typeface="Estrangelo Edessa" panose="03080600000000000000" pitchFamily="66" charset="0"/>
                <a:cs typeface="Estrangelo Edessa" panose="03080600000000000000" pitchFamily="66" charset="0"/>
              </a:rPr>
              <a:t>Practicing Advocate in Chennai High Court and Industrial Tribunal. Specialization in Industrial and Employment Laws and Labour Litigations. </a:t>
            </a:r>
            <a:endParaRPr lang="en-US" altLang="en-US" sz="6400" dirty="0" smtClean="0">
              <a:solidFill>
                <a:schemeClr val="tx2">
                  <a:lumMod val="25000"/>
                </a:schemeClr>
              </a:solidFill>
              <a:latin typeface="Estrangelo Edessa" panose="03080600000000000000" pitchFamily="66" charset="0"/>
              <a:cs typeface="Estrangelo Edessa" panose="03080600000000000000" pitchFamily="66" charset="0"/>
            </a:endParaRPr>
          </a:p>
          <a:p>
            <a:pPr marL="0" indent="0" algn="just">
              <a:lnSpc>
                <a:spcPct val="90000"/>
              </a:lnSpc>
              <a:buClr>
                <a:schemeClr val="tx1"/>
              </a:buClr>
              <a:buSzPct val="99000"/>
              <a:buNone/>
              <a:defRPr/>
            </a:pPr>
            <a:endParaRPr lang="en-US" altLang="en-US" sz="64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endParaRPr lang="en-US" sz="4000" dirty="0">
              <a:solidFill>
                <a:schemeClr val="tx2">
                  <a:lumMod val="25000"/>
                </a:schemeClr>
              </a:solidFill>
              <a:latin typeface="Estrangelo Edessa" panose="03080600000000000000" pitchFamily="66" charset="0"/>
              <a:cs typeface="Estrangelo Edessa" panose="03080600000000000000" pitchFamily="66" charset="0"/>
            </a:endParaRPr>
          </a:p>
          <a:p>
            <a:pPr algn="just">
              <a:lnSpc>
                <a:spcPct val="90000"/>
              </a:lnSpc>
              <a:buClr>
                <a:schemeClr val="tx1"/>
              </a:buClr>
              <a:buSzPct val="99000"/>
              <a:buFont typeface="Wingdings" pitchFamily="2" charset="2"/>
              <a:buChar char="ü"/>
              <a:defRPr/>
            </a:pPr>
            <a:r>
              <a:rPr lang="en-US" sz="1500" dirty="0">
                <a:solidFill>
                  <a:schemeClr val="tx2">
                    <a:lumMod val="25000"/>
                  </a:schemeClr>
                </a:solidFill>
                <a:latin typeface="Estrangelo Edessa" panose="03080600000000000000" pitchFamily="66" charset="0"/>
                <a:cs typeface="Estrangelo Edessa" panose="03080600000000000000" pitchFamily="66" charset="0"/>
              </a:rPr>
              <a:t> </a:t>
            </a:r>
          </a:p>
        </p:txBody>
      </p:sp>
      <p:sp>
        <p:nvSpPr>
          <p:cNvPr id="5" name="Footer Placeholder 5"/>
          <p:cNvSpPr txBox="1">
            <a:spLocks/>
          </p:cNvSpPr>
          <p:nvPr/>
        </p:nvSpPr>
        <p:spPr>
          <a:xfrm>
            <a:off x="6300192" y="4803998"/>
            <a:ext cx="2675696" cy="19663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i="0" u="none" strike="noStrike" kern="0" cap="none" spc="0" normalizeH="0" baseline="0" noProof="0" dirty="0" smtClean="0">
                <a:ln>
                  <a:noFill/>
                </a:ln>
                <a:solidFill>
                  <a:srgbClr val="000000"/>
                </a:solidFill>
                <a:effectLst/>
                <a:uLnTx/>
                <a:uFillTx/>
                <a:latin typeface="Estrangelo Edessa" panose="03080600000000000000" pitchFamily="66" charset="0"/>
                <a:cs typeface="Estrangelo Edessa" panose="03080600000000000000" pitchFamily="66" charset="0"/>
                <a:sym typeface="Arial"/>
              </a:rPr>
              <a:t>WWW.VMLEGALASSOCIATES.COM</a:t>
            </a:r>
            <a:endParaRPr kumimoji="0" lang="en-GB" sz="1050" i="0" u="none" strike="noStrike" kern="0" cap="none" spc="0" normalizeH="0" baseline="0" noProof="0" dirty="0">
              <a:ln>
                <a:noFill/>
              </a:ln>
              <a:solidFill>
                <a:srgbClr val="000000"/>
              </a:solidFill>
              <a:effectLst/>
              <a:uLnTx/>
              <a:uFillTx/>
              <a:latin typeface="Estrangelo Edessa" panose="03080600000000000000" pitchFamily="66" charset="0"/>
              <a:cs typeface="Estrangelo Edessa" panose="03080600000000000000" pitchFamily="66"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7">
                                            <p:txEl>
                                              <p:pRg st="1" end="1"/>
                                            </p:txEl>
                                          </p:spTgt>
                                        </p:tgtEl>
                                      </p:cBhvr>
                                    </p:animEffect>
                                    <p:animScale>
                                      <p:cBhvr>
                                        <p:cTn id="12" dur="250" autoRev="1" fill="hold"/>
                                        <p:tgtEl>
                                          <p:spTgt spid="7">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7">
                                            <p:txEl>
                                              <p:pRg st="3" end="3"/>
                                            </p:txEl>
                                          </p:spTgt>
                                        </p:tgtEl>
                                      </p:cBhvr>
                                    </p:animEffect>
                                    <p:animScale>
                                      <p:cBhvr>
                                        <p:cTn id="17" dur="250" autoRev="1" fill="hold"/>
                                        <p:tgtEl>
                                          <p:spTgt spid="7">
                                            <p:txEl>
                                              <p:pRg st="3" end="3"/>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7">
                                            <p:txEl>
                                              <p:pRg st="4" end="4"/>
                                            </p:txEl>
                                          </p:spTgt>
                                        </p:tgtEl>
                                      </p:cBhvr>
                                    </p:animEffect>
                                    <p:animScale>
                                      <p:cBhvr>
                                        <p:cTn id="22" dur="250" autoRev="1" fill="hold"/>
                                        <p:tgtEl>
                                          <p:spTgt spid="7">
                                            <p:txEl>
                                              <p:pRg st="4" end="4"/>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7">
                                            <p:txEl>
                                              <p:pRg st="7" end="7"/>
                                            </p:txEl>
                                          </p:spTgt>
                                        </p:tgtEl>
                                      </p:cBhvr>
                                    </p:animEffect>
                                    <p:animScale>
                                      <p:cBhvr>
                                        <p:cTn id="27" dur="250" autoRev="1" fill="hold"/>
                                        <p:tgtEl>
                                          <p:spTgt spid="7">
                                            <p:txEl>
                                              <p:pRg st="7" end="7"/>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7">
                                            <p:txEl>
                                              <p:pRg st="10" end="10"/>
                                            </p:txEl>
                                          </p:spTgt>
                                        </p:tgtEl>
                                      </p:cBhvr>
                                    </p:animEffect>
                                    <p:animScale>
                                      <p:cBhvr>
                                        <p:cTn id="32" dur="250" autoRev="1" fill="hold"/>
                                        <p:tgtEl>
                                          <p:spTgt spid="7">
                                            <p:txEl>
                                              <p:pRg st="10" end="10"/>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7">
                                            <p:txEl>
                                              <p:pRg st="13" end="13"/>
                                            </p:txEl>
                                          </p:spTgt>
                                        </p:tgtEl>
                                      </p:cBhvr>
                                    </p:animEffect>
                                    <p:animScale>
                                      <p:cBhvr>
                                        <p:cTn id="37" dur="250" autoRev="1" fill="hold"/>
                                        <p:tgtEl>
                                          <p:spTgt spid="7">
                                            <p:txEl>
                                              <p:pRg st="13" end="1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1071</TotalTime>
  <Words>1018</Words>
  <Application>Microsoft Office PowerPoint</Application>
  <PresentationFormat>On-screen Show (16:9)</PresentationFormat>
  <Paragraphs>156</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 V &amp; M Associates (Advocates &amp; Solicitors)</vt:lpstr>
      <vt:lpstr>  ABOUT US</vt:lpstr>
      <vt:lpstr>PowerPoint Presentation</vt:lpstr>
      <vt:lpstr>PowerPoint Presentation</vt:lpstr>
      <vt:lpstr>PowerPoint Presentation</vt:lpstr>
      <vt:lpstr>PowerPoint Presentation</vt:lpstr>
      <vt:lpstr>BUSINESS VALUE ADDED SERVICES </vt:lpstr>
      <vt:lpstr>BUSINESS VALUE ADDED SERVICES </vt:lpstr>
      <vt:lpstr>THE MOVERS AND SHAKERS</vt:lpstr>
      <vt:lpstr>THE MOVERS AND SHAKERS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&amp; M Associates A Leading Law Frim</dc:title>
  <dc:creator>Admin</dc:creator>
  <cp:lastModifiedBy>System1</cp:lastModifiedBy>
  <cp:revision>139</cp:revision>
  <cp:lastPrinted>2017-07-07T04:31:37Z</cp:lastPrinted>
  <dcterms:modified xsi:type="dcterms:W3CDTF">2018-08-16T09:11:07Z</dcterms:modified>
</cp:coreProperties>
</file>